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59" r:id="rId5"/>
    <p:sldId id="267" r:id="rId6"/>
    <p:sldId id="260" r:id="rId7"/>
    <p:sldId id="268" r:id="rId8"/>
    <p:sldId id="261" r:id="rId9"/>
    <p:sldId id="269" r:id="rId10"/>
    <p:sldId id="263" r:id="rId11"/>
    <p:sldId id="270" r:id="rId12"/>
    <p:sldId id="264" r:id="rId13"/>
    <p:sldId id="271" r:id="rId14"/>
    <p:sldId id="26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E446-CB9E-4433-8144-F62B350E5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59CA1-B5E6-4853-B47F-E0976CF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D748A-D813-4733-BC16-771B36EBB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6A560-E9A7-401D-8581-3815DC93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05FF8-8C4E-40F1-B3AB-FA11E786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0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9AAD-3B15-4679-AEE2-80F5EB91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38D0C-0986-4341-9347-E26FB7A06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FBEE3-FDAD-4E75-86A0-83C7EEBB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8BC2E-C280-4E48-9F10-ED978E636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C8E5A-2815-4C3A-88C1-031C9946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5AB4D-5B24-4233-8D2D-989928C59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F7F20-C344-48EE-842D-2288543C3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BD567-179E-4150-89C8-B7EBBF7B8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AF55-09BE-441A-8C7F-29F940AD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97E15-FFD2-43BD-9AA0-361C0EE7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B3F9-5DD6-4D39-BC9C-B0731929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51C5C-1E49-4846-9112-105231FBC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DDB3A-40A9-4568-9984-9E458203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EBC0F-E26D-41D7-815A-2DF13E56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B2CB-8467-44FA-889E-7E420DBC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7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8D71-D02F-4284-834E-AE77A7D0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E9E89-556A-4BD5-BF02-63F9A8755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13B1-555F-48C7-8CD2-D1DE1E7C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786E-9CD0-4A52-9004-F053447F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FA6DC-8E30-4A9C-8930-6F750838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DA31-1D48-4B15-A66C-42C99DBE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61A7-0E40-4F7C-B061-DBA5EE8E5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95143-8A20-44CB-BD83-F7D014A10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551F5-9890-4305-A257-B8712A97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90CC8-1D8B-40B2-A043-15FCC23D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CC4DE-3863-4FAB-8A65-76456B11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18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EA5E-FB73-4A0D-81EB-B05B6EF5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4B61C-6EA1-4BC6-AC4B-88153406F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4919A-7A9A-43AD-A54E-C91BDA1CB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9D1B0-2FB2-4EC2-B771-1DAB68E32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3D57D-F3A7-47E9-9E13-0AA919921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0812FA-1BEE-4E0F-82AE-454CF48C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D3E14-C1DC-4D18-9A09-F3FF0850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92D86-ED41-468F-893B-264DFB70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7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65AF-732C-4146-8BEF-C2A9260D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2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F8CF6-A7A9-49D3-9817-C8CA5045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226E1-028B-4089-A0EE-128AA218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A989F-2C8D-4CA7-B160-FBC13C27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5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94562-0D82-4790-8D79-A399B832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0EA9F-BCF7-41B3-889B-9E00F43B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8814E-8A58-479E-B543-B483DA73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4899-108D-4767-8733-A64CD578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2E0B0-A3CE-4F69-A726-3CE2C973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4BE40-F293-4577-8DEC-43D66641A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0B26C-637A-4FDA-AF67-49307A61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EE72A-A977-48BD-9250-DD53C6F2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90334-DA8A-4C06-8EE9-A81B3A7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5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4CD0-065F-40E2-BC62-72C5523E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11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0C6DA-3E78-4F10-811E-1C7759672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6823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A3435-ADA5-4ECF-B638-79F80BEEC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8759"/>
            <a:ext cx="3932237" cy="477078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AE900-0D15-424F-AA22-97B870FE0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FAE69-AC20-47C3-9615-4B73E0E0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E5905-344B-435E-B0D4-A4740EFF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7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678168-2009-4B59-B7AE-AFE04FAF3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0FCBD-CC80-4FC0-ABDA-0842F2783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E659-4F40-4619-B69A-16915DD04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A367F-0D04-4E69-9183-4440E943004D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9932D-EB6D-4E76-99DC-96FFC825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9FD63-47C4-4188-BF03-E15A01258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F487C-54E4-41D8-9A40-AE7658CB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4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image" Target="../media/image2.png"/><Relationship Id="rId4" Type="http://schemas.openxmlformats.org/officeDocument/2006/relationships/slide" Target="slide8.xml"/><Relationship Id="rId9" Type="http://schemas.openxmlformats.org/officeDocument/2006/relationships/slide" Target="slide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mp"/><Relationship Id="rId3" Type="http://schemas.openxmlformats.org/officeDocument/2006/relationships/image" Target="../media/image2.png"/><Relationship Id="rId7" Type="http://schemas.openxmlformats.org/officeDocument/2006/relationships/hyperlink" Target="https://www.knotts.com/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mp"/><Relationship Id="rId11" Type="http://schemas.openxmlformats.org/officeDocument/2006/relationships/hyperlink" Target="https://christcathedralcalifornia.org/" TargetMode="External"/><Relationship Id="rId5" Type="http://schemas.openxmlformats.org/officeDocument/2006/relationships/hyperlink" Target="https://disneyland.disney.go.com/" TargetMode="External"/><Relationship Id="rId10" Type="http://schemas.openxmlformats.org/officeDocument/2006/relationships/image" Target="../media/image40.tmp"/><Relationship Id="rId4" Type="http://schemas.openxmlformats.org/officeDocument/2006/relationships/image" Target="../media/image37.tmp"/><Relationship Id="rId9" Type="http://schemas.openxmlformats.org/officeDocument/2006/relationships/hyperlink" Target="https://www.mlb.com/angels/ballpar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mp"/><Relationship Id="rId13" Type="http://schemas.openxmlformats.org/officeDocument/2006/relationships/hyperlink" Target="https://sanpedro.com/san-pedro-area-points-interest/korean-bell-friendship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www.aquariumofpacific.org/" TargetMode="External"/><Relationship Id="rId12" Type="http://schemas.openxmlformats.org/officeDocument/2006/relationships/image" Target="../media/image46.tmp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mp"/><Relationship Id="rId11" Type="http://schemas.openxmlformats.org/officeDocument/2006/relationships/hyperlink" Target="https://www.sanpedrofish.com/" TargetMode="External"/><Relationship Id="rId5" Type="http://schemas.openxmlformats.org/officeDocument/2006/relationships/hyperlink" Target="https://www.queenmary.com/" TargetMode="External"/><Relationship Id="rId10" Type="http://schemas.openxmlformats.org/officeDocument/2006/relationships/image" Target="../media/image45.tmp"/><Relationship Id="rId4" Type="http://schemas.openxmlformats.org/officeDocument/2006/relationships/image" Target="../media/image42.tmp"/><Relationship Id="rId9" Type="http://schemas.openxmlformats.org/officeDocument/2006/relationships/hyperlink" Target="https://www.pacificbattleship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13" Type="http://schemas.openxmlformats.org/officeDocument/2006/relationships/hyperlink" Target="https://www.rosebowlstadium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arboretum.org/" TargetMode="External"/><Relationship Id="rId12" Type="http://schemas.openxmlformats.org/officeDocument/2006/relationships/image" Target="../media/image52.tmp"/><Relationship Id="rId17" Type="http://schemas.openxmlformats.org/officeDocument/2006/relationships/hyperlink" Target="http://www.santaanita.com/" TargetMode="External"/><Relationship Id="rId2" Type="http://schemas.openxmlformats.org/officeDocument/2006/relationships/slide" Target="slide1.xml"/><Relationship Id="rId16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mp"/><Relationship Id="rId11" Type="http://schemas.openxmlformats.org/officeDocument/2006/relationships/hyperlink" Target="https://www.jpl.nasa.gov/" TargetMode="External"/><Relationship Id="rId5" Type="http://schemas.openxmlformats.org/officeDocument/2006/relationships/hyperlink" Target="https://www.huntington.org/" TargetMode="External"/><Relationship Id="rId15" Type="http://schemas.openxmlformats.org/officeDocument/2006/relationships/hyperlink" Target="https://www.ecnca.org/" TargetMode="External"/><Relationship Id="rId10" Type="http://schemas.openxmlformats.org/officeDocument/2006/relationships/image" Target="../media/image51.tmp"/><Relationship Id="rId4" Type="http://schemas.openxmlformats.org/officeDocument/2006/relationships/image" Target="../media/image48.tmp"/><Relationship Id="rId9" Type="http://schemas.openxmlformats.org/officeDocument/2006/relationships/hyperlink" Target="https://www.nortonsimon.org/" TargetMode="External"/><Relationship Id="rId14" Type="http://schemas.openxmlformats.org/officeDocument/2006/relationships/image" Target="../media/image5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hyperlink" Target="http://www.grandcentralmarket.com/" TargetMode="External"/><Relationship Id="rId18" Type="http://schemas.openxmlformats.org/officeDocument/2006/relationships/hyperlink" Target="https://oue-skyspace.com/" TargetMode="External"/><Relationship Id="rId3" Type="http://schemas.openxmlformats.org/officeDocument/2006/relationships/image" Target="../media/image2.png"/><Relationship Id="rId21" Type="http://schemas.openxmlformats.org/officeDocument/2006/relationships/image" Target="../media/image12.jpeg"/><Relationship Id="rId7" Type="http://schemas.openxmlformats.org/officeDocument/2006/relationships/hyperlink" Target="https://www.thebroad.org/visit" TargetMode="External"/><Relationship Id="rId12" Type="http://schemas.openxmlformats.org/officeDocument/2006/relationships/image" Target="../media/image8.jpeg"/><Relationship Id="rId17" Type="http://schemas.openxmlformats.org/officeDocument/2006/relationships/image" Target="../media/image10.jpeg"/><Relationship Id="rId2" Type="http://schemas.openxmlformats.org/officeDocument/2006/relationships/slide" Target="slide1.xml"/><Relationship Id="rId16" Type="http://schemas.openxmlformats.org/officeDocument/2006/relationships/image" Target="../media/image9.jpe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hyperlink" Target="https://www.moca.org/" TargetMode="External"/><Relationship Id="rId5" Type="http://schemas.openxmlformats.org/officeDocument/2006/relationships/image" Target="../media/image4.jpeg"/><Relationship Id="rId15" Type="http://schemas.openxmlformats.org/officeDocument/2006/relationships/hyperlink" Target="https://www.laconservancy.org/locations/los-angeles-city-hall" TargetMode="External"/><Relationship Id="rId23" Type="http://schemas.openxmlformats.org/officeDocument/2006/relationships/hyperlink" Target="https://www.yelp.com/biz/daikokuya-little-tokyo-los-angeles?osq=ramen" TargetMode="External"/><Relationship Id="rId10" Type="http://schemas.openxmlformats.org/officeDocument/2006/relationships/image" Target="../media/image7.jpeg"/><Relationship Id="rId19" Type="http://schemas.openxmlformats.org/officeDocument/2006/relationships/hyperlink" Target="https://www.lalive.com/" TargetMode="External"/><Relationship Id="rId4" Type="http://schemas.openxmlformats.org/officeDocument/2006/relationships/hyperlink" Target="https://www.musiccenter.org/visit/Exploring-the-Center/Symphonians-Tours/" TargetMode="External"/><Relationship Id="rId9" Type="http://schemas.openxmlformats.org/officeDocument/2006/relationships/hyperlink" Target="http://www.olacathedral.org/" TargetMode="External"/><Relationship Id="rId14" Type="http://schemas.openxmlformats.org/officeDocument/2006/relationships/hyperlink" Target="https://www.yelp.com/biz/eggslut-los-angeles-7?osq=eggslut" TargetMode="External"/><Relationship Id="rId22" Type="http://schemas.openxmlformats.org/officeDocument/2006/relationships/hyperlink" Target="https://www.timeout.com/los-angeles/little-toky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hyperlink" Target="https://thegrovela.com/" TargetMode="External"/><Relationship Id="rId18" Type="http://schemas.openxmlformats.org/officeDocument/2006/relationships/image" Target="../media/image21.tmp"/><Relationship Id="rId3" Type="http://schemas.openxmlformats.org/officeDocument/2006/relationships/image" Target="../media/image2.png"/><Relationship Id="rId7" Type="http://schemas.openxmlformats.org/officeDocument/2006/relationships/hyperlink" Target="https://www.hollywoodpantages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s://www.farmersmarketla.com/" TargetMode="External"/><Relationship Id="rId2" Type="http://schemas.openxmlformats.org/officeDocument/2006/relationships/slide" Target="slide1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hyperlink" Target="https://tarpits.org/" TargetMode="External"/><Relationship Id="rId5" Type="http://schemas.openxmlformats.org/officeDocument/2006/relationships/hyperlink" Target="http://www.tclchinesetheatres.com/" TargetMode="External"/><Relationship Id="rId15" Type="http://schemas.openxmlformats.org/officeDocument/2006/relationships/hyperlink" Target="http://www.lacma.org/" TargetMode="External"/><Relationship Id="rId10" Type="http://schemas.openxmlformats.org/officeDocument/2006/relationships/image" Target="../media/image17.jpeg"/><Relationship Id="rId19" Type="http://schemas.openxmlformats.org/officeDocument/2006/relationships/hyperlink" Target="https://dolbytheatre.com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://www.magiccastle.com/" TargetMode="External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mp"/><Relationship Id="rId13" Type="http://schemas.openxmlformats.org/officeDocument/2006/relationships/hyperlink" Target="https://www.lazoo.org/" TargetMode="External"/><Relationship Id="rId18" Type="http://schemas.openxmlformats.org/officeDocument/2006/relationships/hyperlink" Target="https://americanaatbrand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hollywoodbowl.com/" TargetMode="External"/><Relationship Id="rId12" Type="http://schemas.openxmlformats.org/officeDocument/2006/relationships/image" Target="../media/image27.tmp"/><Relationship Id="rId17" Type="http://schemas.openxmlformats.org/officeDocument/2006/relationships/hyperlink" Target="https://www.glendalegalleria.com/en.html" TargetMode="External"/><Relationship Id="rId2" Type="http://schemas.openxmlformats.org/officeDocument/2006/relationships/slide" Target="slide1.xml"/><Relationship Id="rId16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11" Type="http://schemas.openxmlformats.org/officeDocument/2006/relationships/hyperlink" Target="https://www.wbstudiotour.com/" TargetMode="External"/><Relationship Id="rId5" Type="http://schemas.openxmlformats.org/officeDocument/2006/relationships/hyperlink" Target="http://griffithobservatory.org/" TargetMode="External"/><Relationship Id="rId15" Type="http://schemas.openxmlformats.org/officeDocument/2006/relationships/hyperlink" Target="https://hollywoodsign.org/" TargetMode="External"/><Relationship Id="rId10" Type="http://schemas.openxmlformats.org/officeDocument/2006/relationships/image" Target="../media/image26.tmp"/><Relationship Id="rId4" Type="http://schemas.openxmlformats.org/officeDocument/2006/relationships/image" Target="../media/image23.tmp"/><Relationship Id="rId9" Type="http://schemas.openxmlformats.org/officeDocument/2006/relationships/hyperlink" Target="https://www.universalstudioshollywood.com/" TargetMode="External"/><Relationship Id="rId14" Type="http://schemas.openxmlformats.org/officeDocument/2006/relationships/image" Target="../media/image2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34.tmp"/><Relationship Id="rId3" Type="http://schemas.openxmlformats.org/officeDocument/2006/relationships/image" Target="../media/image2.png"/><Relationship Id="rId7" Type="http://schemas.openxmlformats.org/officeDocument/2006/relationships/hyperlink" Target="https://www.venicebeach.com/the-venice-beach-boardwalk/" TargetMode="External"/><Relationship Id="rId12" Type="http://schemas.openxmlformats.org/officeDocument/2006/relationships/hyperlink" Target="https://www.yelp.com/biz/diddy-riese-cookies-los-angeles-2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mp"/><Relationship Id="rId11" Type="http://schemas.openxmlformats.org/officeDocument/2006/relationships/hyperlink" Target="https://theculturetrip.com/north-america/usa/california/articles/10-best-things-to-do-and-see-in-las-westwood/" TargetMode="External"/><Relationship Id="rId5" Type="http://schemas.openxmlformats.org/officeDocument/2006/relationships/hyperlink" Target="https://santamonicapier.org/" TargetMode="External"/><Relationship Id="rId15" Type="http://schemas.openxmlformats.org/officeDocument/2006/relationships/image" Target="../media/image35.tmp"/><Relationship Id="rId10" Type="http://schemas.openxmlformats.org/officeDocument/2006/relationships/image" Target="../media/image33.tmp"/><Relationship Id="rId4" Type="http://schemas.openxmlformats.org/officeDocument/2006/relationships/image" Target="../media/image31.tmp"/><Relationship Id="rId9" Type="http://schemas.openxmlformats.org/officeDocument/2006/relationships/hyperlink" Target="https://californiathroughmylens.com/venice-canals-near-venice-beach" TargetMode="External"/><Relationship Id="rId14" Type="http://schemas.openxmlformats.org/officeDocument/2006/relationships/hyperlink" Target="https://www.getty.edu/museu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CBEEE-6F68-4F4E-A7D9-77157ACC3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37" b="15205"/>
          <a:stretch/>
        </p:blipFill>
        <p:spPr>
          <a:xfrm>
            <a:off x="333917" y="791487"/>
            <a:ext cx="8986147" cy="5938988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D075A582-662C-40AE-A400-F8BE2034D04B}"/>
              </a:ext>
            </a:extLst>
          </p:cNvPr>
          <p:cNvSpPr/>
          <p:nvPr/>
        </p:nvSpPr>
        <p:spPr>
          <a:xfrm>
            <a:off x="5172120" y="2529845"/>
            <a:ext cx="621282" cy="472470"/>
          </a:xfrm>
          <a:prstGeom prst="rect">
            <a:avLst/>
          </a:prstGeom>
          <a:solidFill>
            <a:srgbClr val="DEEBF7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7B5C78CD-EFD0-47BE-B423-8FF1042FEEF8}"/>
              </a:ext>
            </a:extLst>
          </p:cNvPr>
          <p:cNvSpPr/>
          <p:nvPr/>
        </p:nvSpPr>
        <p:spPr>
          <a:xfrm>
            <a:off x="2888888" y="2303725"/>
            <a:ext cx="1369582" cy="1296913"/>
          </a:xfrm>
          <a:prstGeom prst="rect">
            <a:avLst/>
          </a:prstGeom>
          <a:solidFill>
            <a:srgbClr val="DEEBF7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7B1B7798-C3B4-4D60-9493-C94F6E8BEB68}"/>
              </a:ext>
            </a:extLst>
          </p:cNvPr>
          <p:cNvSpPr/>
          <p:nvPr/>
        </p:nvSpPr>
        <p:spPr>
          <a:xfrm>
            <a:off x="4372325" y="2024008"/>
            <a:ext cx="513049" cy="505838"/>
          </a:xfrm>
          <a:prstGeom prst="rect">
            <a:avLst/>
          </a:prstGeom>
          <a:solidFill>
            <a:srgbClr val="DEEBF7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8EEC600A-81C3-4987-8AD6-15664A8B7DFA}"/>
              </a:ext>
            </a:extLst>
          </p:cNvPr>
          <p:cNvSpPr/>
          <p:nvPr/>
        </p:nvSpPr>
        <p:spPr>
          <a:xfrm>
            <a:off x="4916299" y="5772782"/>
            <a:ext cx="1370473" cy="791360"/>
          </a:xfrm>
          <a:prstGeom prst="rect">
            <a:avLst/>
          </a:prstGeom>
          <a:solidFill>
            <a:srgbClr val="DEEBF7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  <a:extLst>
              <a:ext uri="{FF2B5EF4-FFF2-40B4-BE49-F238E27FC236}">
                <a16:creationId xmlns:a16="http://schemas.microsoft.com/office/drawing/2014/main" id="{4594A641-735D-41BD-9F1B-FD3DCC41AA3E}"/>
              </a:ext>
            </a:extLst>
          </p:cNvPr>
          <p:cNvSpPr/>
          <p:nvPr/>
        </p:nvSpPr>
        <p:spPr>
          <a:xfrm>
            <a:off x="4372325" y="1160492"/>
            <a:ext cx="1060302" cy="863517"/>
          </a:xfrm>
          <a:prstGeom prst="rect">
            <a:avLst/>
          </a:prstGeom>
          <a:solidFill>
            <a:srgbClr val="DEEBF7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8D7E1427-2C13-43F9-B52E-D4E2424E391B}"/>
              </a:ext>
            </a:extLst>
          </p:cNvPr>
          <p:cNvSpPr/>
          <p:nvPr/>
        </p:nvSpPr>
        <p:spPr>
          <a:xfrm>
            <a:off x="7681611" y="4925666"/>
            <a:ext cx="1190088" cy="697185"/>
          </a:xfrm>
          <a:prstGeom prst="rect">
            <a:avLst/>
          </a:prstGeom>
          <a:solidFill>
            <a:srgbClr val="DEEBF7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  <a:extLst>
              <a:ext uri="{FF2B5EF4-FFF2-40B4-BE49-F238E27FC236}">
                <a16:creationId xmlns:a16="http://schemas.microsoft.com/office/drawing/2014/main" id="{AAC363D5-EB31-47D1-BA84-A675A32B1FD0}"/>
              </a:ext>
            </a:extLst>
          </p:cNvPr>
          <p:cNvSpPr/>
          <p:nvPr/>
        </p:nvSpPr>
        <p:spPr>
          <a:xfrm>
            <a:off x="5912879" y="889676"/>
            <a:ext cx="1543365" cy="995176"/>
          </a:xfrm>
          <a:prstGeom prst="rect">
            <a:avLst/>
          </a:prstGeom>
          <a:solidFill>
            <a:srgbClr val="DEEBF7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66E52E-0291-4AE1-9E65-60D825F5242C}"/>
              </a:ext>
            </a:extLst>
          </p:cNvPr>
          <p:cNvSpPr/>
          <p:nvPr/>
        </p:nvSpPr>
        <p:spPr>
          <a:xfrm>
            <a:off x="312711" y="227903"/>
            <a:ext cx="11545371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Greater Los Angeles Activities Guide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01F681-E15E-4587-9710-A7D133A674B5}"/>
              </a:ext>
            </a:extLst>
          </p:cNvPr>
          <p:cNvSpPr/>
          <p:nvPr/>
        </p:nvSpPr>
        <p:spPr>
          <a:xfrm>
            <a:off x="9355124" y="791487"/>
            <a:ext cx="2679560" cy="5938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How to use guide: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Open in presentation mode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Each colored square represents a region of the greater LA area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Clicking on a square jumps directly to the details of that location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Click on the LA seal     to jump back to this page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Each detailed section contains relevant hyperlinks to each identified location and potential recommendations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000" i="1" dirty="0">
                <a:solidFill>
                  <a:schemeClr val="tx1"/>
                </a:solidFill>
              </a:rPr>
              <a:t>Presentation as of  December 28, 2018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la county seal">
            <a:extLst>
              <a:ext uri="{FF2B5EF4-FFF2-40B4-BE49-F238E27FC236}">
                <a16:creationId xmlns:a16="http://schemas.microsoft.com/office/drawing/2014/main" id="{C970E2A9-94F7-4D77-9DC1-3A8AC0A6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423" y="3316027"/>
            <a:ext cx="301651" cy="30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3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46768F-253A-455F-BC1A-A5DC6BDD5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30" y="1272064"/>
            <a:ext cx="7002958" cy="43493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B44475-7E00-4D88-B222-C5B316E69D95}"/>
              </a:ext>
            </a:extLst>
          </p:cNvPr>
          <p:cNvGrpSpPr/>
          <p:nvPr/>
        </p:nvGrpSpPr>
        <p:grpSpPr>
          <a:xfrm>
            <a:off x="9320588" y="3349806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4DFFFD8B-ABB5-4E2F-9A7A-24C4B62FC273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5DFD54-80B4-4BE4-8630-A25C09A674FE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1F83F854-67E1-4019-AA5F-F548A6E91E86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F124BC-BF29-4445-B9D1-C8B9030B32E1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F6F28C-B4E0-41F1-A008-7E3A6B74148C}"/>
              </a:ext>
            </a:extLst>
          </p:cNvPr>
          <p:cNvGrpSpPr/>
          <p:nvPr/>
        </p:nvGrpSpPr>
        <p:grpSpPr>
          <a:xfrm>
            <a:off x="4876330" y="982003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17" name="Flowchart: Merge 16">
              <a:extLst>
                <a:ext uri="{FF2B5EF4-FFF2-40B4-BE49-F238E27FC236}">
                  <a16:creationId xmlns:a16="http://schemas.microsoft.com/office/drawing/2014/main" id="{ABA69CF1-1D1B-4F72-98C8-3EA5812A5EF2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A2F3D8-3A97-43EF-9585-6A6AC4831BB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erge 18">
              <a:extLst>
                <a:ext uri="{FF2B5EF4-FFF2-40B4-BE49-F238E27FC236}">
                  <a16:creationId xmlns:a16="http://schemas.microsoft.com/office/drawing/2014/main" id="{61B380C4-0D71-41F8-B069-F2C5F841516C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E6952C-AE06-4394-9105-E82F58369C37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F3A552-BB0B-421D-93DC-BDCB8723068F}"/>
              </a:ext>
            </a:extLst>
          </p:cNvPr>
          <p:cNvGrpSpPr/>
          <p:nvPr/>
        </p:nvGrpSpPr>
        <p:grpSpPr>
          <a:xfrm>
            <a:off x="11439576" y="4159047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2" name="Flowchart: Merge 21">
              <a:extLst>
                <a:ext uri="{FF2B5EF4-FFF2-40B4-BE49-F238E27FC236}">
                  <a16:creationId xmlns:a16="http://schemas.microsoft.com/office/drawing/2014/main" id="{365FD2F4-C575-40D6-9CA8-C3AB64DD94C9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2713CC-497F-4526-AF49-21301E7192C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Merge 23">
              <a:extLst>
                <a:ext uri="{FF2B5EF4-FFF2-40B4-BE49-F238E27FC236}">
                  <a16:creationId xmlns:a16="http://schemas.microsoft.com/office/drawing/2014/main" id="{FA9918B1-5656-4C38-BAAF-8CD479073B89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AF5968-B6C6-4797-BF1F-FB689DE9DA3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056094-9B7C-4B5F-9E09-5916E59D9F8A}"/>
              </a:ext>
            </a:extLst>
          </p:cNvPr>
          <p:cNvGrpSpPr/>
          <p:nvPr/>
        </p:nvGrpSpPr>
        <p:grpSpPr>
          <a:xfrm>
            <a:off x="10487076" y="4876597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49" name="Flowchart: Merge 48">
              <a:extLst>
                <a:ext uri="{FF2B5EF4-FFF2-40B4-BE49-F238E27FC236}">
                  <a16:creationId xmlns:a16="http://schemas.microsoft.com/office/drawing/2014/main" id="{DDAB03C8-84AA-45D5-94AC-99D8FD269197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246039-C613-4E34-8B77-5067F58E0099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Merge 50">
              <a:extLst>
                <a:ext uri="{FF2B5EF4-FFF2-40B4-BE49-F238E27FC236}">
                  <a16:creationId xmlns:a16="http://schemas.microsoft.com/office/drawing/2014/main" id="{6FC11F67-2E68-4354-BC6B-6A5F96469A92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C32ED6A-9B9B-4C62-9905-965F4BE4D791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3AFE26D-A4CD-44C4-98B6-D9957BF541EB}"/>
              </a:ext>
            </a:extLst>
          </p:cNvPr>
          <p:cNvSpPr/>
          <p:nvPr/>
        </p:nvSpPr>
        <p:spPr>
          <a:xfrm>
            <a:off x="312712" y="891131"/>
            <a:ext cx="4360888" cy="555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Disneyland Resort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Knott’s Berry Farm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Angel Stadium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Christ Cathedral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61685A-784E-47EC-8FCE-16F5F08D2C0C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Anaheim</a:t>
            </a:r>
          </a:p>
        </p:txBody>
      </p:sp>
      <p:pic>
        <p:nvPicPr>
          <p:cNvPr id="55" name="Picture 2" descr="Image result for la county seal">
            <a:hlinkClick r:id="rId3" action="ppaction://hlinksldjump"/>
            <a:extLst>
              <a:ext uri="{FF2B5EF4-FFF2-40B4-BE49-F238E27FC236}">
                <a16:creationId xmlns:a16="http://schemas.microsoft.com/office/drawing/2014/main" id="{094592BD-74F8-4968-ACCB-1BA171AD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3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85ED4AA-73E5-4828-8D31-C3A822742F6B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Anaheim</a:t>
            </a:r>
          </a:p>
        </p:txBody>
      </p:sp>
      <p:pic>
        <p:nvPicPr>
          <p:cNvPr id="73" name="Picture 2" descr="Image result for la county seal">
            <a:hlinkClick r:id="rId2" action="ppaction://hlinksldjump"/>
            <a:extLst>
              <a:ext uri="{FF2B5EF4-FFF2-40B4-BE49-F238E27FC236}">
                <a16:creationId xmlns:a16="http://schemas.microsoft.com/office/drawing/2014/main" id="{D027594C-56D1-40C4-B2D0-31A65E6C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A909922-6F46-4692-9144-259F6060DC27}"/>
              </a:ext>
            </a:extLst>
          </p:cNvPr>
          <p:cNvGrpSpPr/>
          <p:nvPr/>
        </p:nvGrpSpPr>
        <p:grpSpPr>
          <a:xfrm>
            <a:off x="312712" y="891132"/>
            <a:ext cx="3751648" cy="5991409"/>
            <a:chOff x="312712" y="891132"/>
            <a:chExt cx="3751648" cy="59914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7C33D4-EF7B-4298-8FCD-6944B2605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6" t="379" r="6306" b="170"/>
            <a:stretch/>
          </p:blipFill>
          <p:spPr>
            <a:xfrm>
              <a:off x="2372529" y="900979"/>
              <a:ext cx="1691831" cy="1086086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E9DCE5-A71A-4287-A369-2782AD9CED57}"/>
                </a:ext>
              </a:extLst>
            </p:cNvPr>
            <p:cNvGrpSpPr/>
            <p:nvPr/>
          </p:nvGrpSpPr>
          <p:grpSpPr>
            <a:xfrm>
              <a:off x="312712" y="891132"/>
              <a:ext cx="3740841" cy="5991409"/>
              <a:chOff x="312712" y="891132"/>
              <a:chExt cx="3740841" cy="5991409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E434D7E-9A7B-4917-8680-C203DEDAD432}"/>
                  </a:ext>
                </a:extLst>
              </p:cNvPr>
              <p:cNvSpPr/>
              <p:nvPr/>
            </p:nvSpPr>
            <p:spPr>
              <a:xfrm>
                <a:off x="312713" y="89113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Disneyland Resort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5"/>
                  </a:rPr>
                  <a:t>https://disneyland.disney.go.com/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7E10035-4F14-4DB6-B264-F54E8DEC03E5}"/>
                  </a:ext>
                </a:extLst>
              </p:cNvPr>
              <p:cNvSpPr/>
              <p:nvPr/>
            </p:nvSpPr>
            <p:spPr>
              <a:xfrm>
                <a:off x="312712" y="2050449"/>
                <a:ext cx="3740841" cy="483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Home to two parks, Disneyland and California Adventure. Can buy a park hopper to access both parks on the same day as they are right across from each other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Top Recommended Attractions:</a:t>
                </a:r>
              </a:p>
              <a:p>
                <a:r>
                  <a:rPr lang="en-US" sz="1400" u="sng" dirty="0"/>
                  <a:t>Disneyland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Space Mountain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Matterhorn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Big Thunder Mountain Railroad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Splash Mountain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Indiana Jones Adventure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Together Forever (Fireworks Show)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 err="1"/>
                  <a:t>Fantasmic</a:t>
                </a:r>
                <a:r>
                  <a:rPr lang="en-US" sz="1400" dirty="0"/>
                  <a:t> (Nighttime Show)</a:t>
                </a:r>
              </a:p>
              <a:p>
                <a:pPr marL="342900" indent="-342900">
                  <a:buAutoNum type="arabicPeriod"/>
                </a:pPr>
                <a:endParaRPr lang="en-US" sz="1400" dirty="0"/>
              </a:p>
              <a:p>
                <a:r>
                  <a:rPr lang="en-US" sz="1400" u="sng" dirty="0"/>
                  <a:t>California Adventure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Radiator Springs Racers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Mission: Breakout!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 err="1"/>
                  <a:t>Soarin</a:t>
                </a:r>
                <a:r>
                  <a:rPr lang="en-US" sz="1400" dirty="0"/>
                  <a:t>’ Around the World</a:t>
                </a:r>
              </a:p>
              <a:p>
                <a:pPr marL="800100" lvl="1" indent="-342900">
                  <a:buFont typeface="+mj-lt"/>
                  <a:buAutoNum type="arabicPeriod" startAt="4"/>
                </a:pPr>
                <a:r>
                  <a:rPr lang="en-US" sz="1400" dirty="0" err="1"/>
                  <a:t>Incredicoaster</a:t>
                </a:r>
                <a:endParaRPr lang="en-US" sz="1400" dirty="0"/>
              </a:p>
              <a:p>
                <a:pPr marL="800100" lvl="1" indent="-342900">
                  <a:buFont typeface="+mj-lt"/>
                  <a:buAutoNum type="arabicPeriod" startAt="4"/>
                </a:pPr>
                <a:r>
                  <a:rPr lang="en-US" sz="1400" dirty="0"/>
                  <a:t>Toy Story Mania</a:t>
                </a:r>
              </a:p>
              <a:p>
                <a:pPr marL="800100" lvl="1" indent="-342900">
                  <a:buFont typeface="+mj-lt"/>
                  <a:buAutoNum type="arabicPeriod" startAt="4"/>
                </a:pPr>
                <a:r>
                  <a:rPr lang="en-US" sz="1400" dirty="0"/>
                  <a:t>World of Color (Nighttime Show)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9BBA66-5B20-4264-BDF7-34598C6D37F7}"/>
              </a:ext>
            </a:extLst>
          </p:cNvPr>
          <p:cNvGrpSpPr/>
          <p:nvPr/>
        </p:nvGrpSpPr>
        <p:grpSpPr>
          <a:xfrm>
            <a:off x="4226297" y="900979"/>
            <a:ext cx="3751649" cy="3623654"/>
            <a:chOff x="312711" y="3340655"/>
            <a:chExt cx="3751649" cy="362365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26E3FA-5212-45C6-B5E7-B485652F6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421"/>
            <a:stretch/>
          </p:blipFill>
          <p:spPr>
            <a:xfrm>
              <a:off x="2372530" y="3340655"/>
              <a:ext cx="1691830" cy="110809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C0D77E-98E3-4866-AEB0-1B765DB4226F}"/>
                </a:ext>
              </a:extLst>
            </p:cNvPr>
            <p:cNvGrpSpPr/>
            <p:nvPr/>
          </p:nvGrpSpPr>
          <p:grpSpPr>
            <a:xfrm>
              <a:off x="312711" y="3342779"/>
              <a:ext cx="3740841" cy="3621530"/>
              <a:chOff x="312711" y="2950245"/>
              <a:chExt cx="3740841" cy="362153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D23692-B389-4C71-9F5B-E48C6C755828}"/>
                  </a:ext>
                </a:extLst>
              </p:cNvPr>
              <p:cNvSpPr/>
              <p:nvPr/>
            </p:nvSpPr>
            <p:spPr>
              <a:xfrm>
                <a:off x="312712" y="2950245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>
                    <a:solidFill>
                      <a:schemeClr val="tx1"/>
                    </a:solidFill>
                  </a:rPr>
                  <a:t>Knott’s Berry Farm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7"/>
                  </a:rPr>
                  <a:t>https://www.knotts.com/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97BA6B4-84BB-4C44-85EB-B2C0B3CDD866}"/>
                  </a:ext>
                </a:extLst>
              </p:cNvPr>
              <p:cNvSpPr/>
              <p:nvPr/>
            </p:nvSpPr>
            <p:spPr>
              <a:xfrm>
                <a:off x="312711" y="4109562"/>
                <a:ext cx="3740841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Also home to Soak City Water Park. This park contains more thrill rides but much smaller than Disneyland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Top Recommended Attractions: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 err="1"/>
                  <a:t>Xcelerator</a:t>
                </a:r>
                <a:endParaRPr lang="en-US" sz="1400" dirty="0"/>
              </a:p>
              <a:p>
                <a:pPr marL="342900" indent="-342900">
                  <a:buAutoNum type="arabicPeriod"/>
                </a:pPr>
                <a:r>
                  <a:rPr lang="en-US" sz="1400" dirty="0" err="1"/>
                  <a:t>GhostRider</a:t>
                </a:r>
                <a:r>
                  <a:rPr lang="en-US" sz="1400" dirty="0"/>
                  <a:t> (super old and rickety now)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Supreme Scream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Silver Bullet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 err="1"/>
                  <a:t>HangTime</a:t>
                </a:r>
                <a:endParaRPr lang="en-US" sz="1400" dirty="0"/>
              </a:p>
              <a:p>
                <a:endParaRPr lang="en-US" sz="1400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8E9B24-D6C8-4FB4-B521-F1F4581764B7}"/>
              </a:ext>
            </a:extLst>
          </p:cNvPr>
          <p:cNvGrpSpPr/>
          <p:nvPr/>
        </p:nvGrpSpPr>
        <p:grpSpPr>
          <a:xfrm>
            <a:off x="8126922" y="884926"/>
            <a:ext cx="3752365" cy="1120769"/>
            <a:chOff x="4225581" y="884926"/>
            <a:chExt cx="3752365" cy="11207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4C336D-5B8D-4925-9DE2-8A4A051ED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4" t="1039" r="7518" b="-823"/>
            <a:stretch/>
          </p:blipFill>
          <p:spPr>
            <a:xfrm>
              <a:off x="6296925" y="884926"/>
              <a:ext cx="1681021" cy="1111664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BBFFBE-5701-4D7E-BC88-C1848606F77A}"/>
                </a:ext>
              </a:extLst>
            </p:cNvPr>
            <p:cNvSpPr/>
            <p:nvPr/>
          </p:nvSpPr>
          <p:spPr>
            <a:xfrm>
              <a:off x="4225581" y="887052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en-US" b="1" dirty="0">
                  <a:solidFill>
                    <a:schemeClr val="tx1"/>
                  </a:solidFill>
                </a:rPr>
                <a:t>Angel Stadium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9"/>
                </a:rPr>
                <a:t>https://www.mlb.com/angels/ballpark</a:t>
              </a:r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CDC3DC-DAE8-4963-B5A2-D19EE30ABEDB}"/>
              </a:ext>
            </a:extLst>
          </p:cNvPr>
          <p:cNvGrpSpPr/>
          <p:nvPr/>
        </p:nvGrpSpPr>
        <p:grpSpPr>
          <a:xfrm>
            <a:off x="8126921" y="2312059"/>
            <a:ext cx="3740841" cy="1679042"/>
            <a:chOff x="8126921" y="2312059"/>
            <a:chExt cx="3740841" cy="167904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D39AF50-A6B4-472F-AB31-E86651199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6" r="9308"/>
            <a:stretch/>
          </p:blipFill>
          <p:spPr>
            <a:xfrm>
              <a:off x="10186737" y="2312059"/>
              <a:ext cx="1681022" cy="1118643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4AAC6C4-935A-43AF-98A0-553B789A3A6B}"/>
                </a:ext>
              </a:extLst>
            </p:cNvPr>
            <p:cNvGrpSpPr/>
            <p:nvPr/>
          </p:nvGrpSpPr>
          <p:grpSpPr>
            <a:xfrm>
              <a:off x="8126921" y="2314185"/>
              <a:ext cx="3740841" cy="1676916"/>
              <a:chOff x="4225580" y="887052"/>
              <a:chExt cx="3740841" cy="167691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87E5751-3B8D-4E2D-9055-69AF81924663}"/>
                  </a:ext>
                </a:extLst>
              </p:cNvPr>
              <p:cNvSpPr/>
              <p:nvPr/>
            </p:nvSpPr>
            <p:spPr>
              <a:xfrm>
                <a:off x="4225581" y="88705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4"/>
                </a:pPr>
                <a:r>
                  <a:rPr lang="en-US" b="1" dirty="0">
                    <a:solidFill>
                      <a:schemeClr val="tx1"/>
                    </a:solidFill>
                  </a:rPr>
                  <a:t>Christ Cathedral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1"/>
                  </a:rPr>
                  <a:t>https://christcathedralcalifornia.org/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8A0F30F-00D6-4A67-A51A-504AB9208F49}"/>
                  </a:ext>
                </a:extLst>
              </p:cNvPr>
              <p:cNvSpPr/>
              <p:nvPr/>
            </p:nvSpPr>
            <p:spPr>
              <a:xfrm>
                <a:off x="4225580" y="2040748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Also known as Crystal Cathedral, famous for its architectural design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63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8E310-8953-45A5-A16B-619EA776C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840" y="1322630"/>
            <a:ext cx="7089348" cy="40325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B44475-7E00-4D88-B222-C5B316E69D95}"/>
              </a:ext>
            </a:extLst>
          </p:cNvPr>
          <p:cNvGrpSpPr/>
          <p:nvPr/>
        </p:nvGrpSpPr>
        <p:grpSpPr>
          <a:xfrm>
            <a:off x="9845317" y="1908560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4DFFFD8B-ABB5-4E2F-9A7A-24C4B62FC273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5DFD54-80B4-4BE4-8630-A25C09A674FE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1F83F854-67E1-4019-AA5F-F548A6E91E86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F124BC-BF29-4445-B9D1-C8B9030B32E1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F6F28C-B4E0-41F1-A008-7E3A6B74148C}"/>
              </a:ext>
            </a:extLst>
          </p:cNvPr>
          <p:cNvGrpSpPr/>
          <p:nvPr/>
        </p:nvGrpSpPr>
        <p:grpSpPr>
          <a:xfrm>
            <a:off x="9498958" y="1342225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17" name="Flowchart: Merge 16">
              <a:extLst>
                <a:ext uri="{FF2B5EF4-FFF2-40B4-BE49-F238E27FC236}">
                  <a16:creationId xmlns:a16="http://schemas.microsoft.com/office/drawing/2014/main" id="{ABA69CF1-1D1B-4F72-98C8-3EA5812A5EF2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A2F3D8-3A97-43EF-9585-6A6AC4831BB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erge 18">
              <a:extLst>
                <a:ext uri="{FF2B5EF4-FFF2-40B4-BE49-F238E27FC236}">
                  <a16:creationId xmlns:a16="http://schemas.microsoft.com/office/drawing/2014/main" id="{61B380C4-0D71-41F8-B069-F2C5F841516C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E6952C-AE06-4394-9105-E82F58369C37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F3A552-BB0B-421D-93DC-BDCB8723068F}"/>
              </a:ext>
            </a:extLst>
          </p:cNvPr>
          <p:cNvGrpSpPr/>
          <p:nvPr/>
        </p:nvGrpSpPr>
        <p:grpSpPr>
          <a:xfrm>
            <a:off x="5743034" y="2494409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2" name="Flowchart: Merge 21">
              <a:extLst>
                <a:ext uri="{FF2B5EF4-FFF2-40B4-BE49-F238E27FC236}">
                  <a16:creationId xmlns:a16="http://schemas.microsoft.com/office/drawing/2014/main" id="{365FD2F4-C575-40D6-9CA8-C3AB64DD94C9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2713CC-497F-4526-AF49-21301E7192C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Merge 23">
              <a:extLst>
                <a:ext uri="{FF2B5EF4-FFF2-40B4-BE49-F238E27FC236}">
                  <a16:creationId xmlns:a16="http://schemas.microsoft.com/office/drawing/2014/main" id="{FA9918B1-5656-4C38-BAAF-8CD479073B89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AF5968-B6C6-4797-BF1F-FB689DE9DA3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D8F460-A544-493C-942A-B3033BF91AAA}"/>
              </a:ext>
            </a:extLst>
          </p:cNvPr>
          <p:cNvGrpSpPr/>
          <p:nvPr/>
        </p:nvGrpSpPr>
        <p:grpSpPr>
          <a:xfrm>
            <a:off x="4969356" y="4328981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7" name="Flowchart: Merge 26">
              <a:extLst>
                <a:ext uri="{FF2B5EF4-FFF2-40B4-BE49-F238E27FC236}">
                  <a16:creationId xmlns:a16="http://schemas.microsoft.com/office/drawing/2014/main" id="{B3E7260B-0D9C-4218-BEA6-AB2E631A0AFE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1A3B2B-5331-4DFB-BD45-80AC24DCC2A6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Merge 28">
              <a:extLst>
                <a:ext uri="{FF2B5EF4-FFF2-40B4-BE49-F238E27FC236}">
                  <a16:creationId xmlns:a16="http://schemas.microsoft.com/office/drawing/2014/main" id="{3C535D20-DA9A-48D8-B101-877F24C0CF08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76995B-D981-4023-AE6B-599640B5FE89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B0A48F02-6E12-42C7-948C-6216BD0C4EB3}"/>
              </a:ext>
            </a:extLst>
          </p:cNvPr>
          <p:cNvSpPr/>
          <p:nvPr/>
        </p:nvSpPr>
        <p:spPr>
          <a:xfrm>
            <a:off x="312712" y="891131"/>
            <a:ext cx="4360888" cy="555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The Queen Mary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Aquarium of the Pacific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Battleship USS Iowa Museum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Korean Friendship Bell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San Pedro Fish Market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5D8916-E1E5-4CD9-8CB9-61A9E886F77A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Long Beach</a:t>
            </a:r>
          </a:p>
        </p:txBody>
      </p:sp>
      <p:pic>
        <p:nvPicPr>
          <p:cNvPr id="50" name="Picture 2" descr="Image result for la county seal">
            <a:hlinkClick r:id="rId3" action="ppaction://hlinksldjump"/>
            <a:extLst>
              <a:ext uri="{FF2B5EF4-FFF2-40B4-BE49-F238E27FC236}">
                <a16:creationId xmlns:a16="http://schemas.microsoft.com/office/drawing/2014/main" id="{69CBDD41-C72D-44B7-B494-5C36F1C1E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B9B3A87-031B-4730-A864-29036EF0D2F9}"/>
              </a:ext>
            </a:extLst>
          </p:cNvPr>
          <p:cNvGrpSpPr/>
          <p:nvPr/>
        </p:nvGrpSpPr>
        <p:grpSpPr>
          <a:xfrm>
            <a:off x="5708670" y="3041452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2" name="Flowchart: Merge 31">
              <a:extLst>
                <a:ext uri="{FF2B5EF4-FFF2-40B4-BE49-F238E27FC236}">
                  <a16:creationId xmlns:a16="http://schemas.microsoft.com/office/drawing/2014/main" id="{9BE34847-5FAF-49A3-9A87-0946372C68DA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83DD1F0-C2E4-4A8F-A688-BE6E0888B839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Merge 33">
              <a:extLst>
                <a:ext uri="{FF2B5EF4-FFF2-40B4-BE49-F238E27FC236}">
                  <a16:creationId xmlns:a16="http://schemas.microsoft.com/office/drawing/2014/main" id="{A9F3BDCF-323E-43D0-8500-B5A599B05C3A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710A06-F78E-4819-880B-5883B12509A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897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85ED4AA-73E5-4828-8D31-C3A822742F6B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Long Beach</a:t>
            </a:r>
          </a:p>
        </p:txBody>
      </p:sp>
      <p:pic>
        <p:nvPicPr>
          <p:cNvPr id="73" name="Picture 2" descr="Image result for la county seal">
            <a:hlinkClick r:id="rId2" action="ppaction://hlinksldjump"/>
            <a:extLst>
              <a:ext uri="{FF2B5EF4-FFF2-40B4-BE49-F238E27FC236}">
                <a16:creationId xmlns:a16="http://schemas.microsoft.com/office/drawing/2014/main" id="{D027594C-56D1-40C4-B2D0-31A65E6C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817EDE-17CC-4BE5-981B-773AE847120F}"/>
              </a:ext>
            </a:extLst>
          </p:cNvPr>
          <p:cNvGrpSpPr/>
          <p:nvPr/>
        </p:nvGrpSpPr>
        <p:grpSpPr>
          <a:xfrm>
            <a:off x="312712" y="891132"/>
            <a:ext cx="3740841" cy="1682537"/>
            <a:chOff x="312712" y="891132"/>
            <a:chExt cx="3740841" cy="16825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FA9513-B100-4391-A8D4-9364B5636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12137" r="205" b="17362"/>
            <a:stretch/>
          </p:blipFill>
          <p:spPr>
            <a:xfrm>
              <a:off x="2380663" y="917783"/>
              <a:ext cx="1659362" cy="107875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E9DCE5-A71A-4287-A369-2782AD9CED57}"/>
                </a:ext>
              </a:extLst>
            </p:cNvPr>
            <p:cNvGrpSpPr/>
            <p:nvPr/>
          </p:nvGrpSpPr>
          <p:grpSpPr>
            <a:xfrm>
              <a:off x="312712" y="891132"/>
              <a:ext cx="3740841" cy="1682537"/>
              <a:chOff x="312712" y="891132"/>
              <a:chExt cx="3740841" cy="168253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E434D7E-9A7B-4917-8680-C203DEDAD432}"/>
                  </a:ext>
                </a:extLst>
              </p:cNvPr>
              <p:cNvSpPr/>
              <p:nvPr/>
            </p:nvSpPr>
            <p:spPr>
              <a:xfrm>
                <a:off x="312713" y="89113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The Queen Mary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5"/>
                  </a:rPr>
                  <a:t>https://www.queenmary.com/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7E10035-4F14-4DB6-B264-F54E8DEC03E5}"/>
                  </a:ext>
                </a:extLst>
              </p:cNvPr>
              <p:cNvSpPr/>
              <p:nvPr/>
            </p:nvSpPr>
            <p:spPr>
              <a:xfrm>
                <a:off x="312712" y="2050449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Many of the attractions focuses on spirits and paranormal activities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8CBA7F-10E2-4C42-B415-7BCD11BAC84F}"/>
              </a:ext>
            </a:extLst>
          </p:cNvPr>
          <p:cNvGrpSpPr/>
          <p:nvPr/>
        </p:nvGrpSpPr>
        <p:grpSpPr>
          <a:xfrm>
            <a:off x="312711" y="2789113"/>
            <a:ext cx="3740841" cy="1897981"/>
            <a:chOff x="312711" y="3177758"/>
            <a:chExt cx="3740841" cy="18979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7D0534-3FC8-4F3E-B5F0-71CA6594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663" y="3185021"/>
              <a:ext cx="1660714" cy="110661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C0D77E-98E3-4866-AEB0-1B765DB4226F}"/>
                </a:ext>
              </a:extLst>
            </p:cNvPr>
            <p:cNvGrpSpPr/>
            <p:nvPr/>
          </p:nvGrpSpPr>
          <p:grpSpPr>
            <a:xfrm>
              <a:off x="312711" y="3177758"/>
              <a:ext cx="3740841" cy="1897981"/>
              <a:chOff x="312711" y="2950245"/>
              <a:chExt cx="3740841" cy="1897981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D23692-B389-4C71-9F5B-E48C6C755828}"/>
                  </a:ext>
                </a:extLst>
              </p:cNvPr>
              <p:cNvSpPr/>
              <p:nvPr/>
            </p:nvSpPr>
            <p:spPr>
              <a:xfrm>
                <a:off x="312712" y="2950245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>
                    <a:solidFill>
                      <a:schemeClr val="tx1"/>
                    </a:solidFill>
                  </a:rPr>
                  <a:t>Aquarium of the Pacific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7"/>
                  </a:rPr>
                  <a:t>http://www.aquariumofpacific.org/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97BA6B4-84BB-4C44-85EB-B2C0B3CDD866}"/>
                  </a:ext>
                </a:extLst>
              </p:cNvPr>
              <p:cNvSpPr/>
              <p:nvPr/>
            </p:nvSpPr>
            <p:spPr>
              <a:xfrm>
                <a:off x="312711" y="4109562"/>
                <a:ext cx="374084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Considered one of the best aquariums in the world with notable exhibits such as the Shark Lagoon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AF5236-2C28-41CD-929A-BBC01915065E}"/>
              </a:ext>
            </a:extLst>
          </p:cNvPr>
          <p:cNvGrpSpPr/>
          <p:nvPr/>
        </p:nvGrpSpPr>
        <p:grpSpPr>
          <a:xfrm>
            <a:off x="4225581" y="884926"/>
            <a:ext cx="3734777" cy="1120769"/>
            <a:chOff x="4225581" y="884926"/>
            <a:chExt cx="3734777" cy="11207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73E3E9-8EBE-43A1-BD81-7804BE4B7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"/>
            <a:stretch/>
          </p:blipFill>
          <p:spPr>
            <a:xfrm>
              <a:off x="6285550" y="884926"/>
              <a:ext cx="1674808" cy="1118643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BBFFBE-5701-4D7E-BC88-C1848606F77A}"/>
                </a:ext>
              </a:extLst>
            </p:cNvPr>
            <p:cNvSpPr/>
            <p:nvPr/>
          </p:nvSpPr>
          <p:spPr>
            <a:xfrm>
              <a:off x="4225581" y="887052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en-US" b="1" dirty="0">
                  <a:solidFill>
                    <a:schemeClr val="tx1"/>
                  </a:solidFill>
                </a:rPr>
                <a:t>USS Iowa Museum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9"/>
                </a:rPr>
                <a:t>https://www.pacificbattleship.com/</a:t>
              </a:r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B43E48F1-E605-4F02-A4F0-19DDEA9DB306}"/>
              </a:ext>
            </a:extLst>
          </p:cNvPr>
          <p:cNvGrpSpPr/>
          <p:nvPr/>
        </p:nvGrpSpPr>
        <p:grpSpPr>
          <a:xfrm>
            <a:off x="8138449" y="884926"/>
            <a:ext cx="3740841" cy="1904187"/>
            <a:chOff x="8138449" y="884926"/>
            <a:chExt cx="3740841" cy="190418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710E721-763C-41CA-9353-336ABFF76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2" t="669" r="4881"/>
            <a:stretch/>
          </p:blipFill>
          <p:spPr>
            <a:xfrm>
              <a:off x="10197005" y="884926"/>
              <a:ext cx="1674323" cy="1111615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7F5A6B9-4BAB-47A7-BB73-F3059E028896}"/>
                </a:ext>
              </a:extLst>
            </p:cNvPr>
            <p:cNvGrpSpPr/>
            <p:nvPr/>
          </p:nvGrpSpPr>
          <p:grpSpPr>
            <a:xfrm>
              <a:off x="8138449" y="884926"/>
              <a:ext cx="3740841" cy="1904187"/>
              <a:chOff x="8138449" y="4671100"/>
              <a:chExt cx="3740841" cy="1904187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7E6DB55-7D40-4480-B392-3E818A6DFE4C}"/>
                  </a:ext>
                </a:extLst>
              </p:cNvPr>
              <p:cNvSpPr/>
              <p:nvPr/>
            </p:nvSpPr>
            <p:spPr>
              <a:xfrm>
                <a:off x="8138450" y="4671100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5"/>
                </a:pPr>
                <a:r>
                  <a:rPr lang="en-US" b="1" dirty="0">
                    <a:solidFill>
                      <a:schemeClr val="tx1"/>
                    </a:solidFill>
                  </a:rPr>
                  <a:t>San Pedro Fish Market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1"/>
                  </a:rPr>
                  <a:t>https://www.sanpedrofish.com/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4D1818E-7045-4764-AE7B-25D338A54350}"/>
                  </a:ext>
                </a:extLst>
              </p:cNvPr>
              <p:cNvSpPr/>
              <p:nvPr/>
            </p:nvSpPr>
            <p:spPr>
              <a:xfrm>
                <a:off x="8138449" y="5836623"/>
                <a:ext cx="374084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Famous for the Shrimp Tray. All the seafood is piled high onto a tray for you to enjoy. Expect it to be a messy meal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04E57A-4CA4-4530-B327-8BD1BFD93117}"/>
              </a:ext>
            </a:extLst>
          </p:cNvPr>
          <p:cNvGrpSpPr/>
          <p:nvPr/>
        </p:nvGrpSpPr>
        <p:grpSpPr>
          <a:xfrm>
            <a:off x="4225581" y="2789113"/>
            <a:ext cx="3734777" cy="1118643"/>
            <a:chOff x="4225581" y="3075533"/>
            <a:chExt cx="3734777" cy="111864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6392F2-1635-405F-BD28-85E11E678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4" b="3533"/>
            <a:stretch/>
          </p:blipFill>
          <p:spPr>
            <a:xfrm>
              <a:off x="6281558" y="3080600"/>
              <a:ext cx="1678800" cy="1112441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7E5751-3B8D-4E2D-9055-69AF81924663}"/>
                </a:ext>
              </a:extLst>
            </p:cNvPr>
            <p:cNvSpPr/>
            <p:nvPr/>
          </p:nvSpPr>
          <p:spPr>
            <a:xfrm>
              <a:off x="4225581" y="3075533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en-US" b="1" dirty="0">
                  <a:solidFill>
                    <a:schemeClr val="tx1"/>
                  </a:solidFill>
                </a:rPr>
                <a:t>Korean Friendship Bell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13"/>
                </a:rPr>
                <a:t>https://sanpedro.com/san-pedro-area-points-interest/korean-bell-friendship/</a:t>
              </a:r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18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88B73F-4C33-484C-83BF-979A894DA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06" y="1219184"/>
            <a:ext cx="6853288" cy="44196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B44475-7E00-4D88-B222-C5B316E69D95}"/>
              </a:ext>
            </a:extLst>
          </p:cNvPr>
          <p:cNvGrpSpPr/>
          <p:nvPr/>
        </p:nvGrpSpPr>
        <p:grpSpPr>
          <a:xfrm>
            <a:off x="8094800" y="4630544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4DFFFD8B-ABB5-4E2F-9A7A-24C4B62FC273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5DFD54-80B4-4BE4-8630-A25C09A674FE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1F83F854-67E1-4019-AA5F-F548A6E91E86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F124BC-BF29-4445-B9D1-C8B9030B32E1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F6F28C-B4E0-41F1-A008-7E3A6B74148C}"/>
              </a:ext>
            </a:extLst>
          </p:cNvPr>
          <p:cNvGrpSpPr/>
          <p:nvPr/>
        </p:nvGrpSpPr>
        <p:grpSpPr>
          <a:xfrm>
            <a:off x="10596703" y="3856702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17" name="Flowchart: Merge 16">
              <a:extLst>
                <a:ext uri="{FF2B5EF4-FFF2-40B4-BE49-F238E27FC236}">
                  <a16:creationId xmlns:a16="http://schemas.microsoft.com/office/drawing/2014/main" id="{ABA69CF1-1D1B-4F72-98C8-3EA5812A5EF2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A2F3D8-3A97-43EF-9585-6A6AC4831BB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erge 18">
              <a:extLst>
                <a:ext uri="{FF2B5EF4-FFF2-40B4-BE49-F238E27FC236}">
                  <a16:creationId xmlns:a16="http://schemas.microsoft.com/office/drawing/2014/main" id="{61B380C4-0D71-41F8-B069-F2C5F841516C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E6952C-AE06-4394-9105-E82F58369C37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F3A552-BB0B-421D-93DC-BDCB8723068F}"/>
              </a:ext>
            </a:extLst>
          </p:cNvPr>
          <p:cNvGrpSpPr/>
          <p:nvPr/>
        </p:nvGrpSpPr>
        <p:grpSpPr>
          <a:xfrm>
            <a:off x="6263386" y="3738404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2" name="Flowchart: Merge 21">
              <a:extLst>
                <a:ext uri="{FF2B5EF4-FFF2-40B4-BE49-F238E27FC236}">
                  <a16:creationId xmlns:a16="http://schemas.microsoft.com/office/drawing/2014/main" id="{365FD2F4-C575-40D6-9CA8-C3AB64DD94C9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2713CC-497F-4526-AF49-21301E7192C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Merge 23">
              <a:extLst>
                <a:ext uri="{FF2B5EF4-FFF2-40B4-BE49-F238E27FC236}">
                  <a16:creationId xmlns:a16="http://schemas.microsoft.com/office/drawing/2014/main" id="{FA9918B1-5656-4C38-BAAF-8CD479073B89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AF5968-B6C6-4797-BF1F-FB689DE9DA3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D8F460-A544-493C-942A-B3033BF91AAA}"/>
              </a:ext>
            </a:extLst>
          </p:cNvPr>
          <p:cNvGrpSpPr/>
          <p:nvPr/>
        </p:nvGrpSpPr>
        <p:grpSpPr>
          <a:xfrm>
            <a:off x="5959608" y="3029740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7" name="Flowchart: Merge 26">
              <a:extLst>
                <a:ext uri="{FF2B5EF4-FFF2-40B4-BE49-F238E27FC236}">
                  <a16:creationId xmlns:a16="http://schemas.microsoft.com/office/drawing/2014/main" id="{B3E7260B-0D9C-4218-BEA6-AB2E631A0AFE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1A3B2B-5331-4DFB-BD45-80AC24DCC2A6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Merge 28">
              <a:extLst>
                <a:ext uri="{FF2B5EF4-FFF2-40B4-BE49-F238E27FC236}">
                  <a16:creationId xmlns:a16="http://schemas.microsoft.com/office/drawing/2014/main" id="{3C535D20-DA9A-48D8-B101-877F24C0CF08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76995B-D981-4023-AE6B-599640B5FE89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75177F-3938-40AD-AA86-B78BACA054F4}"/>
              </a:ext>
            </a:extLst>
          </p:cNvPr>
          <p:cNvGrpSpPr/>
          <p:nvPr/>
        </p:nvGrpSpPr>
        <p:grpSpPr>
          <a:xfrm>
            <a:off x="5789422" y="1051099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2" name="Flowchart: Merge 31">
              <a:extLst>
                <a:ext uri="{FF2B5EF4-FFF2-40B4-BE49-F238E27FC236}">
                  <a16:creationId xmlns:a16="http://schemas.microsoft.com/office/drawing/2014/main" id="{46F2A236-DF55-4242-92E0-1D113917064D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3220A7-70B6-4E15-BC1E-EAC56D0DA144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Merge 33">
              <a:extLst>
                <a:ext uri="{FF2B5EF4-FFF2-40B4-BE49-F238E27FC236}">
                  <a16:creationId xmlns:a16="http://schemas.microsoft.com/office/drawing/2014/main" id="{B02A86A6-F818-46D3-9168-0B0F029AE4B0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8D1F9F-A45F-4C8E-917B-9E4A9586CAFA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4331-8101-4433-BFD1-2160C7B27949}"/>
              </a:ext>
            </a:extLst>
          </p:cNvPr>
          <p:cNvGrpSpPr/>
          <p:nvPr/>
        </p:nvGrpSpPr>
        <p:grpSpPr>
          <a:xfrm>
            <a:off x="8797567" y="2232621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7" name="Flowchart: Merge 36">
              <a:extLst>
                <a:ext uri="{FF2B5EF4-FFF2-40B4-BE49-F238E27FC236}">
                  <a16:creationId xmlns:a16="http://schemas.microsoft.com/office/drawing/2014/main" id="{B05E1DFF-7B6C-4AE6-B7D4-70785BED32CF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A99CC8-4EF3-4A52-8DBA-CD9556D2A1D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Merge 38">
              <a:extLst>
                <a:ext uri="{FF2B5EF4-FFF2-40B4-BE49-F238E27FC236}">
                  <a16:creationId xmlns:a16="http://schemas.microsoft.com/office/drawing/2014/main" id="{2BFB324A-DC41-4A60-8014-BD2BAE574A82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146406-33F6-4FEE-A331-63A8972F216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E366F3D-B841-42C9-BBF1-46206B289FCD}"/>
              </a:ext>
            </a:extLst>
          </p:cNvPr>
          <p:cNvSpPr/>
          <p:nvPr/>
        </p:nvSpPr>
        <p:spPr>
          <a:xfrm>
            <a:off x="312712" y="891131"/>
            <a:ext cx="4360888" cy="555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The Huntington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Los Angeles County Arboretum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Rose Bowl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Norton Simon Museum</a:t>
            </a:r>
          </a:p>
          <a:p>
            <a:pPr marL="342900" indent="-342900">
              <a:buFontTx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Eaton Canyon Natural Area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Jet Propulsion Laboratory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Santa Anita Park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93E024-F945-41D2-8C5F-A099A9A1AC2A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Pasadena Area</a:t>
            </a:r>
          </a:p>
        </p:txBody>
      </p:sp>
      <p:pic>
        <p:nvPicPr>
          <p:cNvPr id="55" name="Picture 2" descr="Image result for la county seal">
            <a:hlinkClick r:id="rId3" action="ppaction://hlinksldjump"/>
            <a:extLst>
              <a:ext uri="{FF2B5EF4-FFF2-40B4-BE49-F238E27FC236}">
                <a16:creationId xmlns:a16="http://schemas.microsoft.com/office/drawing/2014/main" id="{F2D6C080-A42E-4DE2-839A-5EC29E8C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8A60E33-B2CB-4E3B-8869-25D0743FC78B}"/>
              </a:ext>
            </a:extLst>
          </p:cNvPr>
          <p:cNvGrpSpPr/>
          <p:nvPr/>
        </p:nvGrpSpPr>
        <p:grpSpPr>
          <a:xfrm>
            <a:off x="10949919" y="4247052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42" name="Flowchart: Merge 41">
              <a:extLst>
                <a:ext uri="{FF2B5EF4-FFF2-40B4-BE49-F238E27FC236}">
                  <a16:creationId xmlns:a16="http://schemas.microsoft.com/office/drawing/2014/main" id="{2985D4B3-E39A-4199-BDF5-A257FC1E92C9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2E63B11-C5E9-41DD-AD34-AD756838F057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erge 43">
              <a:extLst>
                <a:ext uri="{FF2B5EF4-FFF2-40B4-BE49-F238E27FC236}">
                  <a16:creationId xmlns:a16="http://schemas.microsoft.com/office/drawing/2014/main" id="{90DCFAFD-87C0-479E-91F9-5DA72FA564B6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79A265-FD42-4093-B37C-392660131B8E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51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85ED4AA-73E5-4828-8D31-C3A822742F6B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Pasadena Area</a:t>
            </a:r>
          </a:p>
        </p:txBody>
      </p:sp>
      <p:pic>
        <p:nvPicPr>
          <p:cNvPr id="73" name="Picture 2" descr="Image result for la county seal">
            <a:hlinkClick r:id="rId2" action="ppaction://hlinksldjump"/>
            <a:extLst>
              <a:ext uri="{FF2B5EF4-FFF2-40B4-BE49-F238E27FC236}">
                <a16:creationId xmlns:a16="http://schemas.microsoft.com/office/drawing/2014/main" id="{D027594C-56D1-40C4-B2D0-31A65E6C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CAC962E-1A59-4A9A-A2FA-EB46B9A60254}"/>
              </a:ext>
            </a:extLst>
          </p:cNvPr>
          <p:cNvGrpSpPr/>
          <p:nvPr/>
        </p:nvGrpSpPr>
        <p:grpSpPr>
          <a:xfrm>
            <a:off x="312711" y="891132"/>
            <a:ext cx="3740841" cy="1897981"/>
            <a:chOff x="312712" y="891132"/>
            <a:chExt cx="3740841" cy="18979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C8D79B-22D5-4BE7-B932-3910D4A9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2" t="147" r="9685" b="-147"/>
            <a:stretch/>
          </p:blipFill>
          <p:spPr>
            <a:xfrm>
              <a:off x="2376424" y="917782"/>
              <a:ext cx="1665786" cy="10820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E9DCE5-A71A-4287-A369-2782AD9CED57}"/>
                </a:ext>
              </a:extLst>
            </p:cNvPr>
            <p:cNvGrpSpPr/>
            <p:nvPr/>
          </p:nvGrpSpPr>
          <p:grpSpPr>
            <a:xfrm>
              <a:off x="312712" y="891132"/>
              <a:ext cx="3740841" cy="1897981"/>
              <a:chOff x="312712" y="891132"/>
              <a:chExt cx="3740841" cy="189798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E434D7E-9A7B-4917-8680-C203DEDAD432}"/>
                  </a:ext>
                </a:extLst>
              </p:cNvPr>
              <p:cNvSpPr/>
              <p:nvPr/>
            </p:nvSpPr>
            <p:spPr>
              <a:xfrm>
                <a:off x="312713" y="89113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The Huntington </a:t>
                </a:r>
                <a:r>
                  <a:rPr lang="en-US" sz="1400" dirty="0">
                    <a:solidFill>
                      <a:schemeClr val="tx1"/>
                    </a:solidFill>
                    <a:hlinkClick r:id="rId5"/>
                  </a:rPr>
                  <a:t>https://www.huntington.org/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7E10035-4F14-4DB6-B264-F54E8DEC03E5}"/>
                  </a:ext>
                </a:extLst>
              </p:cNvPr>
              <p:cNvSpPr/>
              <p:nvPr/>
            </p:nvSpPr>
            <p:spPr>
              <a:xfrm>
                <a:off x="312712" y="2050449"/>
                <a:ext cx="374084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Contains themed gardens (Japanese and Rose gardens) in addition to famous works of art (</a:t>
                </a:r>
                <a:r>
                  <a:rPr lang="en-US" sz="1400" i="1" dirty="0"/>
                  <a:t>The Blue Boy </a:t>
                </a:r>
                <a:r>
                  <a:rPr lang="en-US" sz="1400" dirty="0"/>
                  <a:t>and </a:t>
                </a:r>
                <a:r>
                  <a:rPr lang="en-US" sz="1400" i="1" dirty="0"/>
                  <a:t>Pinkie</a:t>
                </a:r>
                <a:r>
                  <a:rPr lang="en-US" sz="1400" dirty="0"/>
                  <a:t>)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77AF23-2F0E-41CF-8AA8-424EF0A4D1B5}"/>
              </a:ext>
            </a:extLst>
          </p:cNvPr>
          <p:cNvGrpSpPr/>
          <p:nvPr/>
        </p:nvGrpSpPr>
        <p:grpSpPr>
          <a:xfrm>
            <a:off x="312711" y="2919313"/>
            <a:ext cx="3740841" cy="1682537"/>
            <a:chOff x="312711" y="3177758"/>
            <a:chExt cx="3740841" cy="16825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258278-44A2-4C27-A328-07020666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423" y="3177759"/>
              <a:ext cx="1677126" cy="112076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C0D77E-98E3-4866-AEB0-1B765DB4226F}"/>
                </a:ext>
              </a:extLst>
            </p:cNvPr>
            <p:cNvGrpSpPr/>
            <p:nvPr/>
          </p:nvGrpSpPr>
          <p:grpSpPr>
            <a:xfrm>
              <a:off x="312711" y="3177758"/>
              <a:ext cx="3740841" cy="1682537"/>
              <a:chOff x="312711" y="2950245"/>
              <a:chExt cx="3740841" cy="168253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D23692-B389-4C71-9F5B-E48C6C755828}"/>
                  </a:ext>
                </a:extLst>
              </p:cNvPr>
              <p:cNvSpPr/>
              <p:nvPr/>
            </p:nvSpPr>
            <p:spPr>
              <a:xfrm>
                <a:off x="312712" y="2950245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>
                    <a:solidFill>
                      <a:schemeClr val="tx1"/>
                    </a:solidFill>
                  </a:rPr>
                  <a:t>The Arboretum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7"/>
                  </a:rPr>
                  <a:t>https://www.arboretum.org/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97BA6B4-84BB-4C44-85EB-B2C0B3CDD866}"/>
                  </a:ext>
                </a:extLst>
              </p:cNvPr>
              <p:cNvSpPr/>
              <p:nvPr/>
            </p:nvSpPr>
            <p:spPr>
              <a:xfrm>
                <a:off x="312711" y="4109562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Houses the original home of Lucky Baldwin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E73A5C-1859-40F9-BA78-26EB4603A298}"/>
              </a:ext>
            </a:extLst>
          </p:cNvPr>
          <p:cNvGrpSpPr/>
          <p:nvPr/>
        </p:nvGrpSpPr>
        <p:grpSpPr>
          <a:xfrm>
            <a:off x="4223226" y="891132"/>
            <a:ext cx="3740841" cy="2117504"/>
            <a:chOff x="4225580" y="887052"/>
            <a:chExt cx="3740841" cy="21175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5D0E59-DB78-4408-95F3-77A4F2A4F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8" r="19057"/>
            <a:stretch/>
          </p:blipFill>
          <p:spPr>
            <a:xfrm>
              <a:off x="6289292" y="892327"/>
              <a:ext cx="1671066" cy="110208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CFB91F3-D0C7-42E3-A394-0C7FC37AE148}"/>
                </a:ext>
              </a:extLst>
            </p:cNvPr>
            <p:cNvGrpSpPr/>
            <p:nvPr/>
          </p:nvGrpSpPr>
          <p:grpSpPr>
            <a:xfrm>
              <a:off x="4225580" y="887052"/>
              <a:ext cx="3740841" cy="2117504"/>
              <a:chOff x="4225580" y="887052"/>
              <a:chExt cx="3740841" cy="211750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DBBFFBE-5701-4D7E-BC88-C1848606F77A}"/>
                  </a:ext>
                </a:extLst>
              </p:cNvPr>
              <p:cNvSpPr/>
              <p:nvPr/>
            </p:nvSpPr>
            <p:spPr>
              <a:xfrm>
                <a:off x="4225581" y="88705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4"/>
                </a:pPr>
                <a:r>
                  <a:rPr lang="en-US" b="1" dirty="0">
                    <a:solidFill>
                      <a:schemeClr val="tx1"/>
                    </a:solidFill>
                  </a:rPr>
                  <a:t>Norton Simon Museum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9"/>
                  </a:rPr>
                  <a:t>https://www.nortonsimon.org/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E08808A-B896-496E-84AD-85A2327B0D71}"/>
                  </a:ext>
                </a:extLst>
              </p:cNvPr>
              <p:cNvSpPr/>
              <p:nvPr/>
            </p:nvSpPr>
            <p:spPr>
              <a:xfrm>
                <a:off x="4225580" y="2050449"/>
                <a:ext cx="374084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Exterior is famous for the telecast of the annual New Year’s Rose Parade. Free admission on the first Friday of every month from 5:00-8:00pm 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C42083-E6A5-4ED0-8F21-E345D75C1368}"/>
              </a:ext>
            </a:extLst>
          </p:cNvPr>
          <p:cNvGrpSpPr/>
          <p:nvPr/>
        </p:nvGrpSpPr>
        <p:grpSpPr>
          <a:xfrm>
            <a:off x="8138449" y="891132"/>
            <a:ext cx="3740841" cy="2119630"/>
            <a:chOff x="8138449" y="884926"/>
            <a:chExt cx="3740841" cy="211963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3C579E-A75E-44F6-9015-6ECC46D53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8" b="3221"/>
            <a:stretch/>
          </p:blipFill>
          <p:spPr>
            <a:xfrm>
              <a:off x="10197007" y="884926"/>
              <a:ext cx="1674322" cy="1119015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7F5A6B9-4BAB-47A7-BB73-F3059E028896}"/>
                </a:ext>
              </a:extLst>
            </p:cNvPr>
            <p:cNvGrpSpPr/>
            <p:nvPr/>
          </p:nvGrpSpPr>
          <p:grpSpPr>
            <a:xfrm>
              <a:off x="8138449" y="884926"/>
              <a:ext cx="3740841" cy="2119630"/>
              <a:chOff x="8138449" y="4671100"/>
              <a:chExt cx="3740841" cy="211963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7E6DB55-7D40-4480-B392-3E818A6DFE4C}"/>
                  </a:ext>
                </a:extLst>
              </p:cNvPr>
              <p:cNvSpPr/>
              <p:nvPr/>
            </p:nvSpPr>
            <p:spPr>
              <a:xfrm>
                <a:off x="8138450" y="4671100"/>
                <a:ext cx="2139025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6"/>
                </a:pPr>
                <a:r>
                  <a:rPr lang="en-US" b="1" dirty="0">
                    <a:solidFill>
                      <a:schemeClr val="tx1"/>
                    </a:solidFill>
                  </a:rPr>
                  <a:t>Jet Propulsion Laboratory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1"/>
                  </a:rPr>
                  <a:t>https://www.jpl.nasa.gov/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4D1818E-7045-4764-AE7B-25D338A54350}"/>
                  </a:ext>
                </a:extLst>
              </p:cNvPr>
              <p:cNvSpPr/>
              <p:nvPr/>
            </p:nvSpPr>
            <p:spPr>
              <a:xfrm>
                <a:off x="8138449" y="5836623"/>
                <a:ext cx="374084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Can reserve free group tours in advance (3 weeks minimum). If less than 10 people, only on Monday and Wednesdays generally at 1:00pm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66CBF1-4B6D-4E0B-A649-A1843DE6B84D}"/>
              </a:ext>
            </a:extLst>
          </p:cNvPr>
          <p:cNvGrpSpPr/>
          <p:nvPr/>
        </p:nvGrpSpPr>
        <p:grpSpPr>
          <a:xfrm>
            <a:off x="312712" y="4755452"/>
            <a:ext cx="3811612" cy="1863868"/>
            <a:chOff x="4223227" y="3177758"/>
            <a:chExt cx="3811612" cy="18638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A4FEF61-0735-4F8D-86B1-59E4B38D4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74" t="-873" r="15841" b="873"/>
            <a:stretch/>
          </p:blipFill>
          <p:spPr>
            <a:xfrm>
              <a:off x="6289292" y="3201261"/>
              <a:ext cx="1674356" cy="1079924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F9225F1-631B-4E40-832D-ABEB8067545F}"/>
                </a:ext>
              </a:extLst>
            </p:cNvPr>
            <p:cNvGrpSpPr/>
            <p:nvPr/>
          </p:nvGrpSpPr>
          <p:grpSpPr>
            <a:xfrm>
              <a:off x="4223227" y="3177758"/>
              <a:ext cx="3811612" cy="1863868"/>
              <a:chOff x="312713" y="891132"/>
              <a:chExt cx="3811612" cy="186386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5A11EA-44D0-45FE-A2C3-5B180EBF6F13}"/>
                  </a:ext>
                </a:extLst>
              </p:cNvPr>
              <p:cNvSpPr/>
              <p:nvPr/>
            </p:nvSpPr>
            <p:spPr>
              <a:xfrm>
                <a:off x="312713" y="891132"/>
                <a:ext cx="2071345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3"/>
                </a:pPr>
                <a:r>
                  <a:rPr lang="en-US" b="1" dirty="0">
                    <a:solidFill>
                      <a:schemeClr val="tx1"/>
                    </a:solidFill>
                  </a:rPr>
                  <a:t>Rose Bowl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3"/>
                  </a:rPr>
                  <a:t>https://www.rosebowlstadium.com/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A31D852-6DB3-4676-BF47-17DE6F8D32D2}"/>
                  </a:ext>
                </a:extLst>
              </p:cNvPr>
              <p:cNvSpPr/>
              <p:nvPr/>
            </p:nvSpPr>
            <p:spPr>
              <a:xfrm>
                <a:off x="726976" y="2016336"/>
                <a:ext cx="339734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Nothing much here unless there is an event being held on premises. It is surrounded by multiple parks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4A8C61-43E8-4778-8F9F-69C5D2BDC251}"/>
              </a:ext>
            </a:extLst>
          </p:cNvPr>
          <p:cNvGrpSpPr/>
          <p:nvPr/>
        </p:nvGrpSpPr>
        <p:grpSpPr>
          <a:xfrm>
            <a:off x="4223226" y="3201261"/>
            <a:ext cx="3740841" cy="2981405"/>
            <a:chOff x="8138449" y="3201261"/>
            <a:chExt cx="3740841" cy="298140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A16B58-8030-4778-878F-B8E541B6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6587" y="3206080"/>
              <a:ext cx="1674741" cy="1115345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4BD8F85-0B01-458F-ABDD-D1D42C99523D}"/>
                </a:ext>
              </a:extLst>
            </p:cNvPr>
            <p:cNvGrpSpPr/>
            <p:nvPr/>
          </p:nvGrpSpPr>
          <p:grpSpPr>
            <a:xfrm>
              <a:off x="8138449" y="3201261"/>
              <a:ext cx="3740841" cy="2981405"/>
              <a:chOff x="8138449" y="4671100"/>
              <a:chExt cx="3740841" cy="298140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3150CD4-CCAA-4BB7-A7CF-2E968833DE53}"/>
                  </a:ext>
                </a:extLst>
              </p:cNvPr>
              <p:cNvSpPr/>
              <p:nvPr/>
            </p:nvSpPr>
            <p:spPr>
              <a:xfrm>
                <a:off x="8138450" y="4671100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5"/>
                </a:pPr>
                <a:r>
                  <a:rPr lang="en-US" b="1" dirty="0">
                    <a:solidFill>
                      <a:schemeClr val="tx1"/>
                    </a:solidFill>
                  </a:rPr>
                  <a:t>Eaton Canyon Natural Area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5"/>
                  </a:rPr>
                  <a:t>https://www.ecnca.org/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B9B96CC-D23D-48F6-A8AC-8133EFE05EE5}"/>
                  </a:ext>
                </a:extLst>
              </p:cNvPr>
              <p:cNvSpPr/>
              <p:nvPr/>
            </p:nvSpPr>
            <p:spPr>
              <a:xfrm>
                <a:off x="8138449" y="5836623"/>
                <a:ext cx="3740841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Free guided family nature walks every Saturday morning from 9:00-11:00am (no dogs allowed)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For more experienced hikers, can drive to the Sam Merrill Trailhead and hike up to Echo Mountain and Inspiration Point (10.4 miles roundtrip and 2,740 ft. elevation gain)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4AC5BA-D694-4CCB-A46C-82161E788A08}"/>
              </a:ext>
            </a:extLst>
          </p:cNvPr>
          <p:cNvGrpSpPr/>
          <p:nvPr/>
        </p:nvGrpSpPr>
        <p:grpSpPr>
          <a:xfrm>
            <a:off x="8138449" y="3201261"/>
            <a:ext cx="3740841" cy="2550518"/>
            <a:chOff x="8138449" y="3201261"/>
            <a:chExt cx="3740841" cy="255051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126168-539A-4A5B-A42E-735297C29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b="492"/>
            <a:stretch/>
          </p:blipFill>
          <p:spPr>
            <a:xfrm>
              <a:off x="10197007" y="3201261"/>
              <a:ext cx="1674322" cy="1118643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176DB2-9F8F-4C24-A9B8-32F8C28E712E}"/>
                </a:ext>
              </a:extLst>
            </p:cNvPr>
            <p:cNvGrpSpPr/>
            <p:nvPr/>
          </p:nvGrpSpPr>
          <p:grpSpPr>
            <a:xfrm>
              <a:off x="8138449" y="3201261"/>
              <a:ext cx="3740841" cy="2550518"/>
              <a:chOff x="8138449" y="4671100"/>
              <a:chExt cx="3740841" cy="255051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5CBC6B-52B8-4E2A-A9C1-E587BACCA889}"/>
                  </a:ext>
                </a:extLst>
              </p:cNvPr>
              <p:cNvSpPr/>
              <p:nvPr/>
            </p:nvSpPr>
            <p:spPr>
              <a:xfrm>
                <a:off x="8138450" y="4671100"/>
                <a:ext cx="2139025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7"/>
                </a:pPr>
                <a:r>
                  <a:rPr lang="en-US" b="1" dirty="0">
                    <a:solidFill>
                      <a:schemeClr val="tx1"/>
                    </a:solidFill>
                  </a:rPr>
                  <a:t>Santa Anita Park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7"/>
                  </a:rPr>
                  <a:t>http://www.santaanita.com/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E99FCA0-1A94-42D4-9E89-F2BA2004B3D7}"/>
                  </a:ext>
                </a:extLst>
              </p:cNvPr>
              <p:cNvSpPr/>
              <p:nvPr/>
            </p:nvSpPr>
            <p:spPr>
              <a:xfrm>
                <a:off x="8138449" y="5836623"/>
                <a:ext cx="374084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Horse racing occurs from early November through early April. Check the calendar for start times. Usually have 8 - 10 races on a given day. Don’t necessarily need to bet on races to enjoy the environment and the pageantry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08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93292C4E-99C9-4DFB-9AE7-5D6162804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11" y="319065"/>
            <a:ext cx="7134277" cy="621987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B44475-7E00-4D88-B222-C5B316E69D95}"/>
              </a:ext>
            </a:extLst>
          </p:cNvPr>
          <p:cNvGrpSpPr/>
          <p:nvPr/>
        </p:nvGrpSpPr>
        <p:grpSpPr>
          <a:xfrm>
            <a:off x="7970658" y="625398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4DFFFD8B-ABB5-4E2F-9A7A-24C4B62FC273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5DFD54-80B4-4BE4-8630-A25C09A674FE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1F83F854-67E1-4019-AA5F-F548A6E91E86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F124BC-BF29-4445-B9D1-C8B9030B32E1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F6F28C-B4E0-41F1-A008-7E3A6B74148C}"/>
              </a:ext>
            </a:extLst>
          </p:cNvPr>
          <p:cNvGrpSpPr/>
          <p:nvPr/>
        </p:nvGrpSpPr>
        <p:grpSpPr>
          <a:xfrm>
            <a:off x="7678419" y="994127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17" name="Flowchart: Merge 16">
              <a:extLst>
                <a:ext uri="{FF2B5EF4-FFF2-40B4-BE49-F238E27FC236}">
                  <a16:creationId xmlns:a16="http://schemas.microsoft.com/office/drawing/2014/main" id="{ABA69CF1-1D1B-4F72-98C8-3EA5812A5EF2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A2F3D8-3A97-43EF-9585-6A6AC4831BB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erge 18">
              <a:extLst>
                <a:ext uri="{FF2B5EF4-FFF2-40B4-BE49-F238E27FC236}">
                  <a16:creationId xmlns:a16="http://schemas.microsoft.com/office/drawing/2014/main" id="{61B380C4-0D71-41F8-B069-F2C5F841516C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E6952C-AE06-4394-9105-E82F58369C37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F3A552-BB0B-421D-93DC-BDCB8723068F}"/>
              </a:ext>
            </a:extLst>
          </p:cNvPr>
          <p:cNvGrpSpPr/>
          <p:nvPr/>
        </p:nvGrpSpPr>
        <p:grpSpPr>
          <a:xfrm>
            <a:off x="8450090" y="640185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2" name="Flowchart: Merge 21">
              <a:extLst>
                <a:ext uri="{FF2B5EF4-FFF2-40B4-BE49-F238E27FC236}">
                  <a16:creationId xmlns:a16="http://schemas.microsoft.com/office/drawing/2014/main" id="{365FD2F4-C575-40D6-9CA8-C3AB64DD94C9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2713CC-497F-4526-AF49-21301E7192C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Merge 23">
              <a:extLst>
                <a:ext uri="{FF2B5EF4-FFF2-40B4-BE49-F238E27FC236}">
                  <a16:creationId xmlns:a16="http://schemas.microsoft.com/office/drawing/2014/main" id="{FA9918B1-5656-4C38-BAAF-8CD479073B89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AF5968-B6C6-4797-BF1F-FB689DE9DA3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D8F460-A544-493C-942A-B3033BF91AAA}"/>
              </a:ext>
            </a:extLst>
          </p:cNvPr>
          <p:cNvGrpSpPr/>
          <p:nvPr/>
        </p:nvGrpSpPr>
        <p:grpSpPr>
          <a:xfrm>
            <a:off x="7825904" y="1739321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7" name="Flowchart: Merge 26">
              <a:extLst>
                <a:ext uri="{FF2B5EF4-FFF2-40B4-BE49-F238E27FC236}">
                  <a16:creationId xmlns:a16="http://schemas.microsoft.com/office/drawing/2014/main" id="{B3E7260B-0D9C-4218-BEA6-AB2E631A0AFE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1A3B2B-5331-4DFB-BD45-80AC24DCC2A6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Merge 28">
              <a:extLst>
                <a:ext uri="{FF2B5EF4-FFF2-40B4-BE49-F238E27FC236}">
                  <a16:creationId xmlns:a16="http://schemas.microsoft.com/office/drawing/2014/main" id="{3C535D20-DA9A-48D8-B101-877F24C0CF08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76995B-D981-4023-AE6B-599640B5FE89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75177F-3938-40AD-AA86-B78BACA054F4}"/>
              </a:ext>
            </a:extLst>
          </p:cNvPr>
          <p:cNvGrpSpPr/>
          <p:nvPr/>
        </p:nvGrpSpPr>
        <p:grpSpPr>
          <a:xfrm>
            <a:off x="8695352" y="1157325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2" name="Flowchart: Merge 31">
              <a:extLst>
                <a:ext uri="{FF2B5EF4-FFF2-40B4-BE49-F238E27FC236}">
                  <a16:creationId xmlns:a16="http://schemas.microsoft.com/office/drawing/2014/main" id="{46F2A236-DF55-4242-92E0-1D113917064D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3220A7-70B6-4E15-BC1E-EAC56D0DA144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Merge 33">
              <a:extLst>
                <a:ext uri="{FF2B5EF4-FFF2-40B4-BE49-F238E27FC236}">
                  <a16:creationId xmlns:a16="http://schemas.microsoft.com/office/drawing/2014/main" id="{B02A86A6-F818-46D3-9168-0B0F029AE4B0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8D1F9F-A45F-4C8E-917B-9E4A9586CAFA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4331-8101-4433-BFD1-2160C7B27949}"/>
              </a:ext>
            </a:extLst>
          </p:cNvPr>
          <p:cNvGrpSpPr/>
          <p:nvPr/>
        </p:nvGrpSpPr>
        <p:grpSpPr>
          <a:xfrm>
            <a:off x="9089225" y="1930319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7" name="Flowchart: Merge 36">
              <a:extLst>
                <a:ext uri="{FF2B5EF4-FFF2-40B4-BE49-F238E27FC236}">
                  <a16:creationId xmlns:a16="http://schemas.microsoft.com/office/drawing/2014/main" id="{B05E1DFF-7B6C-4AE6-B7D4-70785BED32CF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A99CC8-4EF3-4A52-8DBA-CD9556D2A1D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Merge 38">
              <a:extLst>
                <a:ext uri="{FF2B5EF4-FFF2-40B4-BE49-F238E27FC236}">
                  <a16:creationId xmlns:a16="http://schemas.microsoft.com/office/drawing/2014/main" id="{2BFB324A-DC41-4A60-8014-BD2BAE574A82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146406-33F6-4FEE-A331-63A8972F216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D66C765-0955-4EB0-83A0-5B79CA3D0DFA}"/>
              </a:ext>
            </a:extLst>
          </p:cNvPr>
          <p:cNvGrpSpPr/>
          <p:nvPr/>
        </p:nvGrpSpPr>
        <p:grpSpPr>
          <a:xfrm>
            <a:off x="7171640" y="1727197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51" name="Flowchart: Merge 50">
              <a:extLst>
                <a:ext uri="{FF2B5EF4-FFF2-40B4-BE49-F238E27FC236}">
                  <a16:creationId xmlns:a16="http://schemas.microsoft.com/office/drawing/2014/main" id="{DD337299-3F91-43C9-A07E-171C53A57F7A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663EEF-7BEE-44D0-930C-79E7FD99E35B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Merge 52">
              <a:extLst>
                <a:ext uri="{FF2B5EF4-FFF2-40B4-BE49-F238E27FC236}">
                  <a16:creationId xmlns:a16="http://schemas.microsoft.com/office/drawing/2014/main" id="{16E2886B-BA48-47C5-92D7-33646C2303B6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EFEB852-FCCD-41B4-84FE-E56462E6B722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E43145-AE49-472D-B1C2-90B037B48808}"/>
              </a:ext>
            </a:extLst>
          </p:cNvPr>
          <p:cNvGrpSpPr/>
          <p:nvPr/>
        </p:nvGrpSpPr>
        <p:grpSpPr>
          <a:xfrm>
            <a:off x="5507940" y="2876547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56" name="Flowchart: Merge 55">
              <a:extLst>
                <a:ext uri="{FF2B5EF4-FFF2-40B4-BE49-F238E27FC236}">
                  <a16:creationId xmlns:a16="http://schemas.microsoft.com/office/drawing/2014/main" id="{C0FFB08F-9E9D-4534-A328-23037B538FE7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415FFDD-181C-40A7-BE84-779C12E3068E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Merge 57">
              <a:extLst>
                <a:ext uri="{FF2B5EF4-FFF2-40B4-BE49-F238E27FC236}">
                  <a16:creationId xmlns:a16="http://schemas.microsoft.com/office/drawing/2014/main" id="{0FAED973-3A5E-485C-9BE3-5E857B3FCD30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8A3F50E-BF11-46E7-A601-4DBD449455F6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E434D7E-9A7B-4917-8680-C203DEDAD432}"/>
              </a:ext>
            </a:extLst>
          </p:cNvPr>
          <p:cNvSpPr/>
          <p:nvPr/>
        </p:nvSpPr>
        <p:spPr>
          <a:xfrm>
            <a:off x="312712" y="891131"/>
            <a:ext cx="4360888" cy="555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LA Music Center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The Broad Museum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Cathedral of Our Lady of the Angels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LA Museum of Contemporary Art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Grand Central Market and Angel’s Flight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LA City Hall and Grand Park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Little Tokyo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OUE Sky Lounge and Glass Slide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Staples Center and LA LIVE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85ED4AA-73E5-4828-8D31-C3A822742F6B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Downtown LA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341A78F-7623-46E0-BB59-497C642F799D}"/>
              </a:ext>
            </a:extLst>
          </p:cNvPr>
          <p:cNvGrpSpPr/>
          <p:nvPr/>
        </p:nvGrpSpPr>
        <p:grpSpPr>
          <a:xfrm>
            <a:off x="7983404" y="1092162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68" name="Flowchart: Merge 67">
              <a:extLst>
                <a:ext uri="{FF2B5EF4-FFF2-40B4-BE49-F238E27FC236}">
                  <a16:creationId xmlns:a16="http://schemas.microsoft.com/office/drawing/2014/main" id="{3CA0CF32-85A7-4865-929E-A6CE0ECC9C3B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021978-CBB8-4BF5-A51E-6652092907B5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Merge 69">
              <a:extLst>
                <a:ext uri="{FF2B5EF4-FFF2-40B4-BE49-F238E27FC236}">
                  <a16:creationId xmlns:a16="http://schemas.microsoft.com/office/drawing/2014/main" id="{7F5513B7-6813-41ED-BF79-7A528D6BF8A4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6C79E3-2B20-4C51-ADBF-A8F11B1724C3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73" name="Picture 2" descr="Image result for la county seal">
            <a:hlinkClick r:id="rId3" action="ppaction://hlinksldjump"/>
            <a:extLst>
              <a:ext uri="{FF2B5EF4-FFF2-40B4-BE49-F238E27FC236}">
                <a16:creationId xmlns:a16="http://schemas.microsoft.com/office/drawing/2014/main" id="{D027594C-56D1-40C4-B2D0-31A65E6C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8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85ED4AA-73E5-4828-8D31-C3A822742F6B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Downtown LA</a:t>
            </a:r>
          </a:p>
        </p:txBody>
      </p:sp>
      <p:pic>
        <p:nvPicPr>
          <p:cNvPr id="73" name="Picture 2" descr="Image result for la county seal">
            <a:hlinkClick r:id="rId2" action="ppaction://hlinksldjump"/>
            <a:extLst>
              <a:ext uri="{FF2B5EF4-FFF2-40B4-BE49-F238E27FC236}">
                <a16:creationId xmlns:a16="http://schemas.microsoft.com/office/drawing/2014/main" id="{D027594C-56D1-40C4-B2D0-31A65E6C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6E9DCE5-A71A-4287-A369-2782AD9CED57}"/>
              </a:ext>
            </a:extLst>
          </p:cNvPr>
          <p:cNvGrpSpPr/>
          <p:nvPr/>
        </p:nvGrpSpPr>
        <p:grpSpPr>
          <a:xfrm>
            <a:off x="312712" y="891130"/>
            <a:ext cx="3740841" cy="1897983"/>
            <a:chOff x="312712" y="891130"/>
            <a:chExt cx="3740841" cy="189798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E434D7E-9A7B-4917-8680-C203DEDAD432}"/>
                </a:ext>
              </a:extLst>
            </p:cNvPr>
            <p:cNvSpPr/>
            <p:nvPr/>
          </p:nvSpPr>
          <p:spPr>
            <a:xfrm>
              <a:off x="312713" y="891132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AutoNum type="arabicPeriod"/>
              </a:pPr>
              <a:r>
                <a:rPr lang="en-US" b="1" dirty="0">
                  <a:solidFill>
                    <a:schemeClr val="tx1"/>
                  </a:solidFill>
                </a:rPr>
                <a:t>LA Music Center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4"/>
                </a:rPr>
                <a:t>https://www.musiccenter.org/visit/Exploring-the-Center/Symphonians-Tours/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1328242B-DF13-40F3-81DE-F271C2C95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424" y="891130"/>
              <a:ext cx="1677129" cy="111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E10035-4F14-4DB6-B264-F54E8DEC03E5}"/>
                </a:ext>
              </a:extLst>
            </p:cNvPr>
            <p:cNvSpPr/>
            <p:nvPr/>
          </p:nvSpPr>
          <p:spPr>
            <a:xfrm>
              <a:off x="312712" y="2050449"/>
              <a:ext cx="37408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Recommendation: </a:t>
              </a:r>
              <a:r>
                <a:rPr lang="en-US" sz="1400" dirty="0"/>
                <a:t>Attend a Symphonian Tour which allows for access into all 4 facilities of the LA Music Center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C0D77E-98E3-4866-AEB0-1B765DB4226F}"/>
              </a:ext>
            </a:extLst>
          </p:cNvPr>
          <p:cNvGrpSpPr/>
          <p:nvPr/>
        </p:nvGrpSpPr>
        <p:grpSpPr>
          <a:xfrm>
            <a:off x="312711" y="2806178"/>
            <a:ext cx="3740841" cy="2546436"/>
            <a:chOff x="312711" y="2948121"/>
            <a:chExt cx="3740841" cy="2546436"/>
          </a:xfrm>
        </p:grpSpPr>
        <p:pic>
          <p:nvPicPr>
            <p:cNvPr id="1028" name="Picture 4" descr="Image result for the broad">
              <a:extLst>
                <a:ext uri="{FF2B5EF4-FFF2-40B4-BE49-F238E27FC236}">
                  <a16:creationId xmlns:a16="http://schemas.microsoft.com/office/drawing/2014/main" id="{DF900BA7-1E01-45F8-A0AE-302BCA955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531" y="2948121"/>
              <a:ext cx="1681021" cy="1118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3D23692-B389-4C71-9F5B-E48C6C755828}"/>
                </a:ext>
              </a:extLst>
            </p:cNvPr>
            <p:cNvSpPr/>
            <p:nvPr/>
          </p:nvSpPr>
          <p:spPr>
            <a:xfrm>
              <a:off x="312712" y="2950245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en-US" b="1" dirty="0">
                  <a:solidFill>
                    <a:schemeClr val="tx1"/>
                  </a:solidFill>
                </a:rPr>
                <a:t>The Broad Museum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7"/>
                </a:rPr>
                <a:t>https://www.thebroad.org/visit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7BA6B4-84BB-4C44-85EB-B2C0B3CDD866}"/>
                </a:ext>
              </a:extLst>
            </p:cNvPr>
            <p:cNvSpPr/>
            <p:nvPr/>
          </p:nvSpPr>
          <p:spPr>
            <a:xfrm>
              <a:off x="312711" y="4109562"/>
              <a:ext cx="374084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Recommendation: </a:t>
              </a:r>
              <a:r>
                <a:rPr lang="en-US" sz="1400" dirty="0"/>
                <a:t>Obtain advance tickets a month in advance otherwise will need to wait in standby line. Also, best to get earliest ticket in order to sign up for the </a:t>
              </a:r>
              <a:r>
                <a:rPr lang="en-US" sz="1400" i="1" dirty="0"/>
                <a:t>Infinity Mirror Room </a:t>
              </a:r>
              <a:r>
                <a:rPr lang="en-US" sz="1400" dirty="0"/>
                <a:t>exhibit which is on a first-come, first-served sign up sheet just inside the main entrance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FB91F3-D0C7-42E3-A394-0C7FC37AE148}"/>
              </a:ext>
            </a:extLst>
          </p:cNvPr>
          <p:cNvGrpSpPr/>
          <p:nvPr/>
        </p:nvGrpSpPr>
        <p:grpSpPr>
          <a:xfrm>
            <a:off x="4225580" y="887050"/>
            <a:ext cx="3740842" cy="1806389"/>
            <a:chOff x="4225580" y="887050"/>
            <a:chExt cx="3740842" cy="1806389"/>
          </a:xfrm>
        </p:grpSpPr>
        <p:pic>
          <p:nvPicPr>
            <p:cNvPr id="1030" name="Picture 6" descr="Image result for cathedral of our lady of the angels">
              <a:extLst>
                <a:ext uri="{FF2B5EF4-FFF2-40B4-BE49-F238E27FC236}">
                  <a16:creationId xmlns:a16="http://schemas.microsoft.com/office/drawing/2014/main" id="{0FB8226B-6C63-4F7E-A656-257F561D5D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0" r="8851"/>
            <a:stretch/>
          </p:blipFill>
          <p:spPr bwMode="auto">
            <a:xfrm>
              <a:off x="6289292" y="887050"/>
              <a:ext cx="1677130" cy="1116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BBFFBE-5701-4D7E-BC88-C1848606F77A}"/>
                </a:ext>
              </a:extLst>
            </p:cNvPr>
            <p:cNvSpPr/>
            <p:nvPr/>
          </p:nvSpPr>
          <p:spPr>
            <a:xfrm>
              <a:off x="4225581" y="887052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en-US" b="1" dirty="0">
                  <a:solidFill>
                    <a:schemeClr val="tx1"/>
                  </a:solidFill>
                </a:rPr>
                <a:t>Cathedral of Our Lady of the Angels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9"/>
                </a:rPr>
                <a:t>http://www.olacathedral.org/</a:t>
              </a:r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E08808A-B896-496E-84AD-85A2327B0D71}"/>
                </a:ext>
              </a:extLst>
            </p:cNvPr>
            <p:cNvSpPr/>
            <p:nvPr/>
          </p:nvSpPr>
          <p:spPr>
            <a:xfrm>
              <a:off x="4225580" y="2170219"/>
              <a:ext cx="37408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Recommendation: </a:t>
              </a:r>
              <a:r>
                <a:rPr lang="en-US" sz="1400" dirty="0"/>
                <a:t>Free Organ Recital on Wednesdays at 12:45pm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8BFC55-9D91-498D-9BBA-E3C7AFE8FB7D}"/>
              </a:ext>
            </a:extLst>
          </p:cNvPr>
          <p:cNvGrpSpPr/>
          <p:nvPr/>
        </p:nvGrpSpPr>
        <p:grpSpPr>
          <a:xfrm>
            <a:off x="312711" y="5398306"/>
            <a:ext cx="3740840" cy="1132814"/>
            <a:chOff x="4225581" y="2933952"/>
            <a:chExt cx="3740840" cy="1132814"/>
          </a:xfrm>
        </p:grpSpPr>
        <p:pic>
          <p:nvPicPr>
            <p:cNvPr id="1032" name="Picture 8" descr="Image result for LA MOCA">
              <a:extLst>
                <a:ext uri="{FF2B5EF4-FFF2-40B4-BE49-F238E27FC236}">
                  <a16:creationId xmlns:a16="http://schemas.microsoft.com/office/drawing/2014/main" id="{98EC817F-1746-4873-8E5B-457851D668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6" r="8125"/>
            <a:stretch/>
          </p:blipFill>
          <p:spPr bwMode="auto">
            <a:xfrm>
              <a:off x="6285400" y="2933952"/>
              <a:ext cx="1681021" cy="1129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F53E4EA-4A30-4554-8669-224305369807}"/>
                </a:ext>
              </a:extLst>
            </p:cNvPr>
            <p:cNvSpPr/>
            <p:nvPr/>
          </p:nvSpPr>
          <p:spPr>
            <a:xfrm>
              <a:off x="4225581" y="2948123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en-US" b="1" dirty="0">
                  <a:solidFill>
                    <a:schemeClr val="tx1"/>
                  </a:solidFill>
                </a:rPr>
                <a:t>LA MOCA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11"/>
                </a:rPr>
                <a:t>https://www.moca.org/</a:t>
              </a:r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F37883-F929-4836-A9CF-EAF41F70A953}"/>
              </a:ext>
            </a:extLst>
          </p:cNvPr>
          <p:cNvGrpSpPr/>
          <p:nvPr/>
        </p:nvGrpSpPr>
        <p:grpSpPr>
          <a:xfrm>
            <a:off x="8138450" y="887050"/>
            <a:ext cx="3740841" cy="2544312"/>
            <a:chOff x="4225580" y="4251523"/>
            <a:chExt cx="3740841" cy="2544312"/>
          </a:xfrm>
        </p:grpSpPr>
        <p:pic>
          <p:nvPicPr>
            <p:cNvPr id="1034" name="Picture 10" descr="Image result for LA grand central market">
              <a:extLst>
                <a:ext uri="{FF2B5EF4-FFF2-40B4-BE49-F238E27FC236}">
                  <a16:creationId xmlns:a16="http://schemas.microsoft.com/office/drawing/2014/main" id="{3796B7BD-0594-4B2C-AA42-E451B5530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7" r="7711"/>
            <a:stretch/>
          </p:blipFill>
          <p:spPr bwMode="auto">
            <a:xfrm>
              <a:off x="6285399" y="4255189"/>
              <a:ext cx="1681021" cy="1111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ED62D8C7-0FE1-4E6D-B233-5117C1E41975}"/>
                </a:ext>
              </a:extLst>
            </p:cNvPr>
            <p:cNvGrpSpPr/>
            <p:nvPr/>
          </p:nvGrpSpPr>
          <p:grpSpPr>
            <a:xfrm>
              <a:off x="4225580" y="4251523"/>
              <a:ext cx="3740841" cy="2544312"/>
              <a:chOff x="312712" y="891132"/>
              <a:chExt cx="3740841" cy="2544312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12FD8A4-E1D2-4D44-9E69-E8440B1D2F62}"/>
                  </a:ext>
                </a:extLst>
              </p:cNvPr>
              <p:cNvSpPr/>
              <p:nvPr/>
            </p:nvSpPr>
            <p:spPr>
              <a:xfrm>
                <a:off x="312713" y="89113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7"/>
                </a:pPr>
                <a:r>
                  <a:rPr lang="en-US" b="1" dirty="0">
                    <a:solidFill>
                      <a:schemeClr val="tx1"/>
                    </a:solidFill>
                  </a:rPr>
                  <a:t>Grand Central Market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3"/>
                  </a:rPr>
                  <a:t>http://www.grandcentralmarket.com/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C77174A-D94A-4147-A558-5E2B6C13085B}"/>
                  </a:ext>
                </a:extLst>
              </p:cNvPr>
              <p:cNvSpPr/>
              <p:nvPr/>
            </p:nvSpPr>
            <p:spPr>
              <a:xfrm>
                <a:off x="312712" y="2050449"/>
                <a:ext cx="374084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Most popular vendor is </a:t>
                </a:r>
                <a:r>
                  <a:rPr lang="en-US" sz="1400" dirty="0">
                    <a:hlinkClick r:id="rId14"/>
                  </a:rPr>
                  <a:t>Eggslut</a:t>
                </a:r>
                <a:r>
                  <a:rPr lang="en-US" sz="1400" dirty="0"/>
                  <a:t>. Common wait times can last up to an hour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* Angel’s Flight is next to the Grand Central Market’s West Entrance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635B15-23AB-457F-A441-25C405943368}"/>
              </a:ext>
            </a:extLst>
          </p:cNvPr>
          <p:cNvGrpSpPr/>
          <p:nvPr/>
        </p:nvGrpSpPr>
        <p:grpSpPr>
          <a:xfrm>
            <a:off x="4225579" y="2729978"/>
            <a:ext cx="3740841" cy="2431502"/>
            <a:chOff x="8138449" y="887050"/>
            <a:chExt cx="3740841" cy="243150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D568CC0-A774-477D-8877-BF1C947D9A07}"/>
                </a:ext>
              </a:extLst>
            </p:cNvPr>
            <p:cNvGrpSpPr/>
            <p:nvPr/>
          </p:nvGrpSpPr>
          <p:grpSpPr>
            <a:xfrm>
              <a:off x="8138449" y="887050"/>
              <a:ext cx="3740841" cy="2431502"/>
              <a:chOff x="312712" y="891130"/>
              <a:chExt cx="3740841" cy="243150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AD4E72C-FAFC-4F5C-A72B-650EECCE71D4}"/>
                  </a:ext>
                </a:extLst>
              </p:cNvPr>
              <p:cNvSpPr/>
              <p:nvPr/>
            </p:nvSpPr>
            <p:spPr>
              <a:xfrm>
                <a:off x="312713" y="89113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5"/>
                </a:pPr>
                <a:r>
                  <a:rPr lang="en-US" b="1" dirty="0">
                    <a:solidFill>
                      <a:schemeClr val="tx1"/>
                    </a:solidFill>
                  </a:rPr>
                  <a:t>LA City Hall and Grand Park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5"/>
                  </a:rPr>
                  <a:t>https://www.laconservancy.org/locations/los-angeles-city-hall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0" name="Picture 2" descr="Related image">
                <a:extLst>
                  <a:ext uri="{FF2B5EF4-FFF2-40B4-BE49-F238E27FC236}">
                    <a16:creationId xmlns:a16="http://schemas.microsoft.com/office/drawing/2014/main" id="{525D0F45-21C8-4BCC-B049-1C95EE1C1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6424" y="891130"/>
                <a:ext cx="1677129" cy="111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64A191B-04FB-428D-B295-8A7A25169B19}"/>
                  </a:ext>
                </a:extLst>
              </p:cNvPr>
              <p:cNvSpPr/>
              <p:nvPr/>
            </p:nvSpPr>
            <p:spPr>
              <a:xfrm>
                <a:off x="312712" y="2153081"/>
                <a:ext cx="3737133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Free </a:t>
                </a:r>
              </a:p>
              <a:p>
                <a:r>
                  <a:rPr lang="en-US" sz="1400" dirty="0"/>
                  <a:t>observation platform at </a:t>
                </a:r>
              </a:p>
              <a:p>
                <a:r>
                  <a:rPr lang="en-US" sz="1400" dirty="0"/>
                  <a:t>city hall with views of the </a:t>
                </a:r>
              </a:p>
              <a:p>
                <a:r>
                  <a:rPr lang="en-US" sz="1400" dirty="0"/>
                  <a:t>city. Ask security guard at </a:t>
                </a:r>
              </a:p>
              <a:p>
                <a:r>
                  <a:rPr lang="en-US" sz="1400" dirty="0"/>
                  <a:t>front desk on how to access</a:t>
                </a:r>
              </a:p>
            </p:txBody>
          </p:sp>
        </p:grpSp>
        <p:pic>
          <p:nvPicPr>
            <p:cNvPr id="1038" name="Picture 14" descr="Image result for la grand park and city hall">
              <a:extLst>
                <a:ext uri="{FF2B5EF4-FFF2-40B4-BE49-F238E27FC236}">
                  <a16:creationId xmlns:a16="http://schemas.microsoft.com/office/drawing/2014/main" id="{762AF563-CD4A-48B3-8FCC-8D493217D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2160" y="887050"/>
              <a:ext cx="1673422" cy="2091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F5A6B9-4BAB-47A7-BB73-F3059E028896}"/>
              </a:ext>
            </a:extLst>
          </p:cNvPr>
          <p:cNvGrpSpPr/>
          <p:nvPr/>
        </p:nvGrpSpPr>
        <p:grpSpPr>
          <a:xfrm>
            <a:off x="8138449" y="3472036"/>
            <a:ext cx="3740841" cy="1424325"/>
            <a:chOff x="8138449" y="4671100"/>
            <a:chExt cx="3740841" cy="1424325"/>
          </a:xfrm>
        </p:grpSpPr>
        <p:pic>
          <p:nvPicPr>
            <p:cNvPr id="1042" name="Picture 18" descr="Related image">
              <a:extLst>
                <a:ext uri="{FF2B5EF4-FFF2-40B4-BE49-F238E27FC236}">
                  <a16:creationId xmlns:a16="http://schemas.microsoft.com/office/drawing/2014/main" id="{834BB8E4-DD2E-40AA-95BC-2192449D3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2161" y="4671100"/>
              <a:ext cx="1669170" cy="1112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7E6DB55-7D40-4480-B392-3E818A6DFE4C}"/>
                </a:ext>
              </a:extLst>
            </p:cNvPr>
            <p:cNvSpPr/>
            <p:nvPr/>
          </p:nvSpPr>
          <p:spPr>
            <a:xfrm>
              <a:off x="8138450" y="4671100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 startAt="8"/>
              </a:pPr>
              <a:r>
                <a:rPr lang="en-US" b="1" dirty="0">
                  <a:solidFill>
                    <a:schemeClr val="tx1"/>
                  </a:solidFill>
                </a:rPr>
                <a:t>OUE Sky Lounge and Glass Slide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18"/>
                </a:rPr>
                <a:t>https://oue-skyspace.com/</a:t>
              </a:r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4D1818E-7045-4764-AE7B-25D338A54350}"/>
                </a:ext>
              </a:extLst>
            </p:cNvPr>
            <p:cNvSpPr/>
            <p:nvPr/>
          </p:nvSpPr>
          <p:spPr>
            <a:xfrm>
              <a:off x="8138449" y="5787648"/>
              <a:ext cx="37408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Recommendation: </a:t>
              </a:r>
              <a:r>
                <a:rPr lang="en-US" sz="1400" dirty="0"/>
                <a:t>Not worth the price</a:t>
              </a: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DADF982-A0E1-4133-A160-F479D70736A4}"/>
              </a:ext>
            </a:extLst>
          </p:cNvPr>
          <p:cNvSpPr/>
          <p:nvPr/>
        </p:nvSpPr>
        <p:spPr>
          <a:xfrm>
            <a:off x="8138449" y="5063969"/>
            <a:ext cx="3740840" cy="1118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 startAt="9"/>
            </a:pPr>
            <a:r>
              <a:rPr lang="en-US" b="1" dirty="0">
                <a:solidFill>
                  <a:schemeClr val="tx1"/>
                </a:solidFill>
              </a:rPr>
              <a:t>Staples Center and LA Live</a:t>
            </a:r>
          </a:p>
          <a:p>
            <a:r>
              <a:rPr lang="en-US" sz="1400" dirty="0">
                <a:solidFill>
                  <a:schemeClr val="tx1"/>
                </a:solidFill>
                <a:hlinkClick r:id="rId19"/>
              </a:rPr>
              <a:t>https://www.lalive.com/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44" name="Picture 20" descr="Image result for la live">
            <a:extLst>
              <a:ext uri="{FF2B5EF4-FFF2-40B4-BE49-F238E27FC236}">
                <a16:creationId xmlns:a16="http://schemas.microsoft.com/office/drawing/2014/main" id="{38E4D867-3441-4989-933F-00161E80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963" y="5623290"/>
            <a:ext cx="3409203" cy="11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D1E1FC-0BF0-4B5E-9EBD-C1C520D0935C}"/>
              </a:ext>
            </a:extLst>
          </p:cNvPr>
          <p:cNvGrpSpPr/>
          <p:nvPr/>
        </p:nvGrpSpPr>
        <p:grpSpPr>
          <a:xfrm>
            <a:off x="4220660" y="5175688"/>
            <a:ext cx="3917789" cy="1635327"/>
            <a:chOff x="4220660" y="5299513"/>
            <a:chExt cx="3917789" cy="163532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730A64A-0ABD-479A-908F-3DA32070731D}"/>
                </a:ext>
              </a:extLst>
            </p:cNvPr>
            <p:cNvGrpSpPr/>
            <p:nvPr/>
          </p:nvGrpSpPr>
          <p:grpSpPr>
            <a:xfrm>
              <a:off x="4225580" y="5299513"/>
              <a:ext cx="3735921" cy="1118644"/>
              <a:chOff x="8138450" y="3512859"/>
              <a:chExt cx="3735921" cy="1118644"/>
            </a:xfrm>
          </p:grpSpPr>
          <p:pic>
            <p:nvPicPr>
              <p:cNvPr id="1040" name="Picture 16" descr="Image result for la little tokyo">
                <a:extLst>
                  <a:ext uri="{FF2B5EF4-FFF2-40B4-BE49-F238E27FC236}">
                    <a16:creationId xmlns:a16="http://schemas.microsoft.com/office/drawing/2014/main" id="{B52E53E2-18F5-444F-8AED-EC9FA4EFE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2161" y="3518723"/>
                <a:ext cx="1672210" cy="1112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1E70115-94F0-4E3F-B5A4-B90B0FD3BCBE}"/>
                  </a:ext>
                </a:extLst>
              </p:cNvPr>
              <p:cNvSpPr/>
              <p:nvPr/>
            </p:nvSpPr>
            <p:spPr>
              <a:xfrm>
                <a:off x="8138450" y="3512859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6"/>
                </a:pPr>
                <a:r>
                  <a:rPr lang="en-US" b="1" dirty="0">
                    <a:solidFill>
                      <a:schemeClr val="tx1"/>
                    </a:solidFill>
                  </a:rPr>
                  <a:t>Little Tokyo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22"/>
                  </a:rPr>
                  <a:t>https://www.timeout.com/los-angeles/little-tokyo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848851-0B40-44AA-8384-8B921F91F4A6}"/>
                </a:ext>
              </a:extLst>
            </p:cNvPr>
            <p:cNvSpPr/>
            <p:nvPr/>
          </p:nvSpPr>
          <p:spPr>
            <a:xfrm>
              <a:off x="4220660" y="6411620"/>
              <a:ext cx="39177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Recommendation: </a:t>
              </a:r>
              <a:r>
                <a:rPr lang="en-US" sz="1400" dirty="0"/>
                <a:t>Come early for ramen at </a:t>
              </a:r>
            </a:p>
            <a:p>
              <a:r>
                <a:rPr lang="en-US" sz="1400" dirty="0">
                  <a:hlinkClick r:id="rId23"/>
                </a:rPr>
                <a:t>Daikokuya</a:t>
              </a:r>
              <a:r>
                <a:rPr lang="en-US" sz="1400" dirty="0"/>
                <a:t> which can have wait times up to 2 hours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916184C1-028E-439A-B115-658F526FD262}"/>
              </a:ext>
            </a:extLst>
          </p:cNvPr>
          <p:cNvSpPr/>
          <p:nvPr/>
        </p:nvSpPr>
        <p:spPr>
          <a:xfrm>
            <a:off x="726977" y="6072351"/>
            <a:ext cx="33265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Recommendation: </a:t>
            </a:r>
          </a:p>
          <a:p>
            <a:r>
              <a:rPr lang="en-US" sz="1400" dirty="0"/>
              <a:t>Free admission </a:t>
            </a:r>
          </a:p>
          <a:p>
            <a:r>
              <a:rPr lang="en-US" sz="1400" dirty="0"/>
              <a:t>every Thursday from 5:00-8:00pm</a:t>
            </a:r>
          </a:p>
        </p:txBody>
      </p:sp>
    </p:spTree>
    <p:extLst>
      <p:ext uri="{BB962C8B-B14F-4D97-AF65-F5344CB8AC3E}">
        <p14:creationId xmlns:p14="http://schemas.microsoft.com/office/powerpoint/2010/main" val="208281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1AECDE2-F082-4653-9E18-70B84AA787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/>
          <a:stretch/>
        </p:blipFill>
        <p:spPr>
          <a:xfrm>
            <a:off x="5816601" y="589632"/>
            <a:ext cx="5976638" cy="58112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B44475-7E00-4D88-B222-C5B316E69D95}"/>
              </a:ext>
            </a:extLst>
          </p:cNvPr>
          <p:cNvGrpSpPr/>
          <p:nvPr/>
        </p:nvGrpSpPr>
        <p:grpSpPr>
          <a:xfrm>
            <a:off x="8031591" y="741165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4DFFFD8B-ABB5-4E2F-9A7A-24C4B62FC273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5DFD54-80B4-4BE4-8630-A25C09A674FE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1F83F854-67E1-4019-AA5F-F548A6E91E86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F124BC-BF29-4445-B9D1-C8B9030B32E1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F6F28C-B4E0-41F1-A008-7E3A6B74148C}"/>
              </a:ext>
            </a:extLst>
          </p:cNvPr>
          <p:cNvGrpSpPr/>
          <p:nvPr/>
        </p:nvGrpSpPr>
        <p:grpSpPr>
          <a:xfrm>
            <a:off x="9553138" y="660897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17" name="Flowchart: Merge 16">
              <a:extLst>
                <a:ext uri="{FF2B5EF4-FFF2-40B4-BE49-F238E27FC236}">
                  <a16:creationId xmlns:a16="http://schemas.microsoft.com/office/drawing/2014/main" id="{ABA69CF1-1D1B-4F72-98C8-3EA5812A5EF2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A2F3D8-3A97-43EF-9585-6A6AC4831BB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erge 18">
              <a:extLst>
                <a:ext uri="{FF2B5EF4-FFF2-40B4-BE49-F238E27FC236}">
                  <a16:creationId xmlns:a16="http://schemas.microsoft.com/office/drawing/2014/main" id="{61B380C4-0D71-41F8-B069-F2C5F841516C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E6952C-AE06-4394-9105-E82F58369C37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F3A552-BB0B-421D-93DC-BDCB8723068F}"/>
              </a:ext>
            </a:extLst>
          </p:cNvPr>
          <p:cNvGrpSpPr/>
          <p:nvPr/>
        </p:nvGrpSpPr>
        <p:grpSpPr>
          <a:xfrm>
            <a:off x="7732905" y="333556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2" name="Flowchart: Merge 21">
              <a:extLst>
                <a:ext uri="{FF2B5EF4-FFF2-40B4-BE49-F238E27FC236}">
                  <a16:creationId xmlns:a16="http://schemas.microsoft.com/office/drawing/2014/main" id="{365FD2F4-C575-40D6-9CA8-C3AB64DD94C9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2713CC-497F-4526-AF49-21301E7192C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Merge 23">
              <a:extLst>
                <a:ext uri="{FF2B5EF4-FFF2-40B4-BE49-F238E27FC236}">
                  <a16:creationId xmlns:a16="http://schemas.microsoft.com/office/drawing/2014/main" id="{FA9918B1-5656-4C38-BAAF-8CD479073B89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AF5968-B6C6-4797-BF1F-FB689DE9DA3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D8F460-A544-493C-942A-B3033BF91AAA}"/>
              </a:ext>
            </a:extLst>
          </p:cNvPr>
          <p:cNvGrpSpPr/>
          <p:nvPr/>
        </p:nvGrpSpPr>
        <p:grpSpPr>
          <a:xfrm>
            <a:off x="6028210" y="5531450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7" name="Flowchart: Merge 26">
              <a:extLst>
                <a:ext uri="{FF2B5EF4-FFF2-40B4-BE49-F238E27FC236}">
                  <a16:creationId xmlns:a16="http://schemas.microsoft.com/office/drawing/2014/main" id="{B3E7260B-0D9C-4218-BEA6-AB2E631A0AFE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1A3B2B-5331-4DFB-BD45-80AC24DCC2A6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Merge 28">
              <a:extLst>
                <a:ext uri="{FF2B5EF4-FFF2-40B4-BE49-F238E27FC236}">
                  <a16:creationId xmlns:a16="http://schemas.microsoft.com/office/drawing/2014/main" id="{3C535D20-DA9A-48D8-B101-877F24C0CF08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76995B-D981-4023-AE6B-599640B5FE89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75177F-3938-40AD-AA86-B78BACA054F4}"/>
              </a:ext>
            </a:extLst>
          </p:cNvPr>
          <p:cNvGrpSpPr/>
          <p:nvPr/>
        </p:nvGrpSpPr>
        <p:grpSpPr>
          <a:xfrm>
            <a:off x="6474769" y="5654951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2" name="Flowchart: Merge 31">
              <a:extLst>
                <a:ext uri="{FF2B5EF4-FFF2-40B4-BE49-F238E27FC236}">
                  <a16:creationId xmlns:a16="http://schemas.microsoft.com/office/drawing/2014/main" id="{46F2A236-DF55-4242-92E0-1D113917064D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3220A7-70B6-4E15-BC1E-EAC56D0DA144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Merge 33">
              <a:extLst>
                <a:ext uri="{FF2B5EF4-FFF2-40B4-BE49-F238E27FC236}">
                  <a16:creationId xmlns:a16="http://schemas.microsoft.com/office/drawing/2014/main" id="{B02A86A6-F818-46D3-9168-0B0F029AE4B0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8D1F9F-A45F-4C8E-917B-9E4A9586CAFA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4331-8101-4433-BFD1-2160C7B27949}"/>
              </a:ext>
            </a:extLst>
          </p:cNvPr>
          <p:cNvGrpSpPr/>
          <p:nvPr/>
        </p:nvGrpSpPr>
        <p:grpSpPr>
          <a:xfrm>
            <a:off x="6263160" y="4523542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7" name="Flowchart: Merge 36">
              <a:extLst>
                <a:ext uri="{FF2B5EF4-FFF2-40B4-BE49-F238E27FC236}">
                  <a16:creationId xmlns:a16="http://schemas.microsoft.com/office/drawing/2014/main" id="{B05E1DFF-7B6C-4AE6-B7D4-70785BED32CF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A99CC8-4EF3-4A52-8DBA-CD9556D2A1D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Merge 38">
              <a:extLst>
                <a:ext uri="{FF2B5EF4-FFF2-40B4-BE49-F238E27FC236}">
                  <a16:creationId xmlns:a16="http://schemas.microsoft.com/office/drawing/2014/main" id="{2BFB324A-DC41-4A60-8014-BD2BAE574A82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146406-33F6-4FEE-A331-63A8972F216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E1C5774-D557-4AE1-8070-DF873CFB069F}"/>
              </a:ext>
            </a:extLst>
          </p:cNvPr>
          <p:cNvSpPr/>
          <p:nvPr/>
        </p:nvSpPr>
        <p:spPr>
          <a:xfrm>
            <a:off x="312711" y="891131"/>
            <a:ext cx="5437083" cy="555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TCL Chinese Theatres (formerly known as </a:t>
            </a:r>
            <a:r>
              <a:rPr lang="en-US" b="1" dirty="0" err="1">
                <a:solidFill>
                  <a:schemeClr val="tx1"/>
                </a:solidFill>
              </a:rPr>
              <a:t>Grauman’s</a:t>
            </a:r>
            <a:r>
              <a:rPr lang="en-US" b="1" dirty="0">
                <a:solidFill>
                  <a:schemeClr val="tx1"/>
                </a:solidFill>
              </a:rPr>
              <a:t> Chinese Theatre) and Dolby Theatre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Hollywood Pantages Theatre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Magic Castle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LA County Museum of Art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La Brea Tar Pits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The Grove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The Original Farmers Market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8B0CD-929A-41B7-BC8F-D85EF51C2DE6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Hollywood and Central LA</a:t>
            </a:r>
          </a:p>
        </p:txBody>
      </p:sp>
      <p:pic>
        <p:nvPicPr>
          <p:cNvPr id="51" name="Picture 2" descr="Image result for la county seal">
            <a:hlinkClick r:id="rId3" action="ppaction://hlinksldjump"/>
            <a:extLst>
              <a:ext uri="{FF2B5EF4-FFF2-40B4-BE49-F238E27FC236}">
                <a16:creationId xmlns:a16="http://schemas.microsoft.com/office/drawing/2014/main" id="{E491315E-AB60-4876-817D-A99B12CE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433B5D0-BE1F-4294-A93F-FFA991A3F570}"/>
              </a:ext>
            </a:extLst>
          </p:cNvPr>
          <p:cNvGrpSpPr/>
          <p:nvPr/>
        </p:nvGrpSpPr>
        <p:grpSpPr>
          <a:xfrm>
            <a:off x="5906577" y="4619083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42" name="Flowchart: Merge 41">
              <a:extLst>
                <a:ext uri="{FF2B5EF4-FFF2-40B4-BE49-F238E27FC236}">
                  <a16:creationId xmlns:a16="http://schemas.microsoft.com/office/drawing/2014/main" id="{4D9A6767-7982-434C-B60E-104E8A1D9576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773699B-1029-4B23-9ECB-34A9E1BF74E8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erge 43">
              <a:extLst>
                <a:ext uri="{FF2B5EF4-FFF2-40B4-BE49-F238E27FC236}">
                  <a16:creationId xmlns:a16="http://schemas.microsoft.com/office/drawing/2014/main" id="{F2516896-ED4D-4501-9143-D29ACD0E500C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2C40FF9-F1BE-4AC7-B0AC-D8D35F0A8F46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23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85ED4AA-73E5-4828-8D31-C3A822742F6B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Hollywood and Central LA</a:t>
            </a:r>
          </a:p>
        </p:txBody>
      </p:sp>
      <p:pic>
        <p:nvPicPr>
          <p:cNvPr id="73" name="Picture 2" descr="Image result for la county seal">
            <a:hlinkClick r:id="rId2" action="ppaction://hlinksldjump"/>
            <a:extLst>
              <a:ext uri="{FF2B5EF4-FFF2-40B4-BE49-F238E27FC236}">
                <a16:creationId xmlns:a16="http://schemas.microsoft.com/office/drawing/2014/main" id="{D027594C-56D1-40C4-B2D0-31A65E6C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8014AEA-E787-47BA-A26E-53A1693FEB40}"/>
              </a:ext>
            </a:extLst>
          </p:cNvPr>
          <p:cNvGrpSpPr/>
          <p:nvPr/>
        </p:nvGrpSpPr>
        <p:grpSpPr>
          <a:xfrm>
            <a:off x="312712" y="891132"/>
            <a:ext cx="3740841" cy="1682537"/>
            <a:chOff x="312712" y="891132"/>
            <a:chExt cx="3740841" cy="1682537"/>
          </a:xfrm>
        </p:grpSpPr>
        <p:pic>
          <p:nvPicPr>
            <p:cNvPr id="2050" name="Picture 2" descr="Image result for tcl chinese theatre">
              <a:extLst>
                <a:ext uri="{FF2B5EF4-FFF2-40B4-BE49-F238E27FC236}">
                  <a16:creationId xmlns:a16="http://schemas.microsoft.com/office/drawing/2014/main" id="{CAE438B6-5891-4A68-931E-4CAEA8490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4" r="7225"/>
            <a:stretch/>
          </p:blipFill>
          <p:spPr bwMode="auto">
            <a:xfrm>
              <a:off x="2372529" y="904519"/>
              <a:ext cx="1681021" cy="1097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E9DCE5-A71A-4287-A369-2782AD9CED57}"/>
                </a:ext>
              </a:extLst>
            </p:cNvPr>
            <p:cNvGrpSpPr/>
            <p:nvPr/>
          </p:nvGrpSpPr>
          <p:grpSpPr>
            <a:xfrm>
              <a:off x="312712" y="891132"/>
              <a:ext cx="3740841" cy="1682537"/>
              <a:chOff x="312712" y="891132"/>
              <a:chExt cx="3740841" cy="168253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E434D7E-9A7B-4917-8680-C203DEDAD432}"/>
                  </a:ext>
                </a:extLst>
              </p:cNvPr>
              <p:cNvSpPr/>
              <p:nvPr/>
            </p:nvSpPr>
            <p:spPr>
              <a:xfrm>
                <a:off x="312713" y="89113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TCL Chinese Theatre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5"/>
                  </a:rPr>
                  <a:t>http://www.tclchinesetheatres.com/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7E10035-4F14-4DB6-B264-F54E8DEC03E5}"/>
                  </a:ext>
                </a:extLst>
              </p:cNvPr>
              <p:cNvSpPr/>
              <p:nvPr/>
            </p:nvSpPr>
            <p:spPr>
              <a:xfrm>
                <a:off x="312712" y="2050449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Can find the famous hand and footprints of celebrities here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96D860-4F36-4396-9F8E-D97250D492EF}"/>
              </a:ext>
            </a:extLst>
          </p:cNvPr>
          <p:cNvGrpSpPr/>
          <p:nvPr/>
        </p:nvGrpSpPr>
        <p:grpSpPr>
          <a:xfrm>
            <a:off x="312711" y="4415404"/>
            <a:ext cx="3740841" cy="1684661"/>
            <a:chOff x="312711" y="2806178"/>
            <a:chExt cx="3740841" cy="1684661"/>
          </a:xfrm>
        </p:grpSpPr>
        <p:pic>
          <p:nvPicPr>
            <p:cNvPr id="2054" name="Picture 6" descr="Image result for hollywood pantages">
              <a:extLst>
                <a:ext uri="{FF2B5EF4-FFF2-40B4-BE49-F238E27FC236}">
                  <a16:creationId xmlns:a16="http://schemas.microsoft.com/office/drawing/2014/main" id="{924F8CA3-31CF-43C9-A9F0-881D5EDABA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6" r="8007"/>
            <a:stretch/>
          </p:blipFill>
          <p:spPr bwMode="auto">
            <a:xfrm>
              <a:off x="2372529" y="2806178"/>
              <a:ext cx="1677314" cy="1118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C0D77E-98E3-4866-AEB0-1B765DB4226F}"/>
                </a:ext>
              </a:extLst>
            </p:cNvPr>
            <p:cNvGrpSpPr/>
            <p:nvPr/>
          </p:nvGrpSpPr>
          <p:grpSpPr>
            <a:xfrm>
              <a:off x="312711" y="2808302"/>
              <a:ext cx="3740841" cy="1682537"/>
              <a:chOff x="312711" y="2950245"/>
              <a:chExt cx="3740841" cy="168253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D23692-B389-4C71-9F5B-E48C6C755828}"/>
                  </a:ext>
                </a:extLst>
              </p:cNvPr>
              <p:cNvSpPr/>
              <p:nvPr/>
            </p:nvSpPr>
            <p:spPr>
              <a:xfrm>
                <a:off x="312712" y="2950245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>
                    <a:solidFill>
                      <a:schemeClr val="tx1"/>
                    </a:solidFill>
                  </a:rPr>
                  <a:t>Hollywood Pantages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7"/>
                  </a:rPr>
                  <a:t>https://www.hollywoodpantages.com/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97BA6B4-84BB-4C44-85EB-B2C0B3CDD866}"/>
                  </a:ext>
                </a:extLst>
              </p:cNvPr>
              <p:cNvSpPr/>
              <p:nvPr/>
            </p:nvSpPr>
            <p:spPr>
              <a:xfrm>
                <a:off x="312711" y="4109562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Find popular Broadway musicals performing during dates of travel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E993C1-940B-48E4-B78A-FB33B70A72D5}"/>
              </a:ext>
            </a:extLst>
          </p:cNvPr>
          <p:cNvGrpSpPr/>
          <p:nvPr/>
        </p:nvGrpSpPr>
        <p:grpSpPr>
          <a:xfrm>
            <a:off x="4225580" y="884926"/>
            <a:ext cx="3740841" cy="1900105"/>
            <a:chOff x="4225580" y="884926"/>
            <a:chExt cx="3740841" cy="1900105"/>
          </a:xfrm>
        </p:grpSpPr>
        <p:pic>
          <p:nvPicPr>
            <p:cNvPr id="2056" name="Picture 8" descr="Image result for magic castle">
              <a:extLst>
                <a:ext uri="{FF2B5EF4-FFF2-40B4-BE49-F238E27FC236}">
                  <a16:creationId xmlns:a16="http://schemas.microsoft.com/office/drawing/2014/main" id="{E34002B9-E979-4F62-BFF6-668C3A72AF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3" t="3795" r="10939" b="3127"/>
            <a:stretch/>
          </p:blipFill>
          <p:spPr bwMode="auto">
            <a:xfrm>
              <a:off x="6296925" y="884926"/>
              <a:ext cx="1669493" cy="1115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CFB91F3-D0C7-42E3-A394-0C7FC37AE148}"/>
                </a:ext>
              </a:extLst>
            </p:cNvPr>
            <p:cNvGrpSpPr/>
            <p:nvPr/>
          </p:nvGrpSpPr>
          <p:grpSpPr>
            <a:xfrm>
              <a:off x="4225580" y="887052"/>
              <a:ext cx="3740841" cy="1897979"/>
              <a:chOff x="4225580" y="887052"/>
              <a:chExt cx="3740841" cy="189797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DBBFFBE-5701-4D7E-BC88-C1848606F77A}"/>
                  </a:ext>
                </a:extLst>
              </p:cNvPr>
              <p:cNvSpPr/>
              <p:nvPr/>
            </p:nvSpPr>
            <p:spPr>
              <a:xfrm>
                <a:off x="4225581" y="88705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3"/>
                </a:pPr>
                <a:r>
                  <a:rPr lang="en-US" b="1" dirty="0">
                    <a:solidFill>
                      <a:schemeClr val="tx1"/>
                    </a:solidFill>
                  </a:rPr>
                  <a:t>Magic Castle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9"/>
                  </a:rPr>
                  <a:t>http://www.magiccastle.com/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E08808A-B896-496E-84AD-85A2327B0D71}"/>
                  </a:ext>
                </a:extLst>
              </p:cNvPr>
              <p:cNvSpPr/>
              <p:nvPr/>
            </p:nvSpPr>
            <p:spPr>
              <a:xfrm>
                <a:off x="4225580" y="2046367"/>
                <a:ext cx="374084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Requires invite from a current member in order to enter. Another option is to stay at the Magic Castle Hotel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CB553E-2125-41BF-A275-79E22838BB29}"/>
              </a:ext>
            </a:extLst>
          </p:cNvPr>
          <p:cNvGrpSpPr/>
          <p:nvPr/>
        </p:nvGrpSpPr>
        <p:grpSpPr>
          <a:xfrm>
            <a:off x="4225579" y="5032196"/>
            <a:ext cx="3740839" cy="1124347"/>
            <a:chOff x="4225579" y="5032196"/>
            <a:chExt cx="3740839" cy="1124347"/>
          </a:xfrm>
        </p:grpSpPr>
        <p:pic>
          <p:nvPicPr>
            <p:cNvPr id="2060" name="Picture 12" descr="Image result for la brea tar pits">
              <a:extLst>
                <a:ext uri="{FF2B5EF4-FFF2-40B4-BE49-F238E27FC236}">
                  <a16:creationId xmlns:a16="http://schemas.microsoft.com/office/drawing/2014/main" id="{95064768-8C95-4D0A-A4B2-0F75FB4A6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397" y="5035862"/>
              <a:ext cx="1681021" cy="1120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12FD8A4-E1D2-4D44-9E69-E8440B1D2F62}"/>
                </a:ext>
              </a:extLst>
            </p:cNvPr>
            <p:cNvSpPr/>
            <p:nvPr/>
          </p:nvSpPr>
          <p:spPr>
            <a:xfrm>
              <a:off x="4225579" y="5032196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 startAt="5"/>
              </a:pPr>
              <a:r>
                <a:rPr lang="en-US" b="1" dirty="0">
                  <a:solidFill>
                    <a:schemeClr val="tx1"/>
                  </a:solidFill>
                </a:rPr>
                <a:t>La Brea Tar Pits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11"/>
                </a:rPr>
                <a:t>https://tarpits.org/</a:t>
              </a:r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7B4E54-E5A3-4C19-83BA-6E90DA33EC33}"/>
              </a:ext>
            </a:extLst>
          </p:cNvPr>
          <p:cNvGrpSpPr/>
          <p:nvPr/>
        </p:nvGrpSpPr>
        <p:grpSpPr>
          <a:xfrm>
            <a:off x="8138449" y="884926"/>
            <a:ext cx="3740841" cy="1688743"/>
            <a:chOff x="8138449" y="884926"/>
            <a:chExt cx="3740841" cy="1688743"/>
          </a:xfrm>
        </p:grpSpPr>
        <p:pic>
          <p:nvPicPr>
            <p:cNvPr id="2062" name="Picture 14" descr="Image result for the grove la">
              <a:extLst>
                <a:ext uri="{FF2B5EF4-FFF2-40B4-BE49-F238E27FC236}">
                  <a16:creationId xmlns:a16="http://schemas.microsoft.com/office/drawing/2014/main" id="{27C18B55-2FA9-4D72-B3D7-0D1FCF6AF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2161" y="884926"/>
              <a:ext cx="1674322" cy="1112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7F5A6B9-4BAB-47A7-BB73-F3059E028896}"/>
                </a:ext>
              </a:extLst>
            </p:cNvPr>
            <p:cNvGrpSpPr/>
            <p:nvPr/>
          </p:nvGrpSpPr>
          <p:grpSpPr>
            <a:xfrm>
              <a:off x="8138449" y="884926"/>
              <a:ext cx="3740841" cy="1688743"/>
              <a:chOff x="8138449" y="4671100"/>
              <a:chExt cx="3740841" cy="1688743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7E6DB55-7D40-4480-B392-3E818A6DFE4C}"/>
                  </a:ext>
                </a:extLst>
              </p:cNvPr>
              <p:cNvSpPr/>
              <p:nvPr/>
            </p:nvSpPr>
            <p:spPr>
              <a:xfrm>
                <a:off x="8138450" y="4671100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6"/>
                </a:pPr>
                <a:r>
                  <a:rPr lang="en-US" b="1" dirty="0">
                    <a:solidFill>
                      <a:schemeClr val="tx1"/>
                    </a:solidFill>
                  </a:rPr>
                  <a:t>The Grove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3"/>
                  </a:rPr>
                  <a:t>https://thegrovela.com/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4D1818E-7045-4764-AE7B-25D338A54350}"/>
                  </a:ext>
                </a:extLst>
              </p:cNvPr>
              <p:cNvSpPr/>
              <p:nvPr/>
            </p:nvSpPr>
            <p:spPr>
              <a:xfrm>
                <a:off x="8138449" y="5836623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Eat at The Original Farmers Market across the street (to the West)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47346D8-5484-44C0-AE9E-946C5775E681}"/>
              </a:ext>
            </a:extLst>
          </p:cNvPr>
          <p:cNvGrpSpPr/>
          <p:nvPr/>
        </p:nvGrpSpPr>
        <p:grpSpPr>
          <a:xfrm>
            <a:off x="4225580" y="3073407"/>
            <a:ext cx="3740841" cy="1679042"/>
            <a:chOff x="4225580" y="3073407"/>
            <a:chExt cx="3740841" cy="1679042"/>
          </a:xfrm>
        </p:grpSpPr>
        <p:pic>
          <p:nvPicPr>
            <p:cNvPr id="2058" name="Picture 10" descr="Related image">
              <a:extLst>
                <a:ext uri="{FF2B5EF4-FFF2-40B4-BE49-F238E27FC236}">
                  <a16:creationId xmlns:a16="http://schemas.microsoft.com/office/drawing/2014/main" id="{C42B9E41-40CB-4ED3-B969-58762CAF8C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3" t="20528" r="8905" b="759"/>
            <a:stretch/>
          </p:blipFill>
          <p:spPr bwMode="auto">
            <a:xfrm>
              <a:off x="6296925" y="3073407"/>
              <a:ext cx="1669493" cy="111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4AAC6C4-935A-43AF-98A0-553B789A3A6B}"/>
                </a:ext>
              </a:extLst>
            </p:cNvPr>
            <p:cNvGrpSpPr/>
            <p:nvPr/>
          </p:nvGrpSpPr>
          <p:grpSpPr>
            <a:xfrm>
              <a:off x="4225580" y="3075533"/>
              <a:ext cx="3740841" cy="1676916"/>
              <a:chOff x="4225580" y="887052"/>
              <a:chExt cx="3740841" cy="167691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87E5751-3B8D-4E2D-9055-69AF81924663}"/>
                  </a:ext>
                </a:extLst>
              </p:cNvPr>
              <p:cNvSpPr/>
              <p:nvPr/>
            </p:nvSpPr>
            <p:spPr>
              <a:xfrm>
                <a:off x="4225581" y="88705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4"/>
                </a:pPr>
                <a:r>
                  <a:rPr lang="en-US" b="1" dirty="0">
                    <a:solidFill>
                      <a:schemeClr val="tx1"/>
                    </a:solidFill>
                  </a:rPr>
                  <a:t>LA County Museum of Art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5"/>
                  </a:rPr>
                  <a:t>http://www.lacma.org/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8A0F30F-00D6-4A67-A51A-504AB9208F49}"/>
                  </a:ext>
                </a:extLst>
              </p:cNvPr>
              <p:cNvSpPr/>
              <p:nvPr/>
            </p:nvSpPr>
            <p:spPr>
              <a:xfrm>
                <a:off x="4225580" y="2040748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Famous for the artwork </a:t>
                </a:r>
                <a:r>
                  <a:rPr lang="en-US" sz="1400" i="1" dirty="0"/>
                  <a:t>Urban Light</a:t>
                </a:r>
                <a:endParaRPr lang="en-US" sz="1400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7D017-043A-4188-B829-E992AB5DB4D8}"/>
              </a:ext>
            </a:extLst>
          </p:cNvPr>
          <p:cNvGrpSpPr/>
          <p:nvPr/>
        </p:nvGrpSpPr>
        <p:grpSpPr>
          <a:xfrm>
            <a:off x="8138448" y="2781334"/>
            <a:ext cx="3740841" cy="1904187"/>
            <a:chOff x="8138448" y="2781334"/>
            <a:chExt cx="3740841" cy="1904187"/>
          </a:xfrm>
        </p:grpSpPr>
        <p:pic>
          <p:nvPicPr>
            <p:cNvPr id="2064" name="Picture 16" descr="Image result for the original farmers market la">
              <a:extLst>
                <a:ext uri="{FF2B5EF4-FFF2-40B4-BE49-F238E27FC236}">
                  <a16:creationId xmlns:a16="http://schemas.microsoft.com/office/drawing/2014/main" id="{D03D709C-3192-4223-ABC8-8A9AD0C5C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9" b="8999"/>
            <a:stretch/>
          </p:blipFill>
          <p:spPr bwMode="auto">
            <a:xfrm>
              <a:off x="10201836" y="2785031"/>
              <a:ext cx="1669494" cy="1112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5729041-BEB7-49A2-95CA-E789CE178F15}"/>
                </a:ext>
              </a:extLst>
            </p:cNvPr>
            <p:cNvGrpSpPr/>
            <p:nvPr/>
          </p:nvGrpSpPr>
          <p:grpSpPr>
            <a:xfrm>
              <a:off x="8138448" y="2781334"/>
              <a:ext cx="3740841" cy="1904187"/>
              <a:chOff x="8138449" y="4671100"/>
              <a:chExt cx="3740841" cy="1904187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6764B36-D1A9-497E-96FF-06F04B053BFF}"/>
                  </a:ext>
                </a:extLst>
              </p:cNvPr>
              <p:cNvSpPr/>
              <p:nvPr/>
            </p:nvSpPr>
            <p:spPr>
              <a:xfrm>
                <a:off x="8138450" y="4671100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7"/>
                </a:pPr>
                <a:r>
                  <a:rPr lang="en-US" b="1" dirty="0">
                    <a:solidFill>
                      <a:schemeClr val="tx1"/>
                    </a:solidFill>
                  </a:rPr>
                  <a:t>The Original Farmers Market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7"/>
                  </a:rPr>
                  <a:t>https://www.farmersmarketla.com/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AAC50D0-2330-4FA2-AA30-CD0A912B5733}"/>
                  </a:ext>
                </a:extLst>
              </p:cNvPr>
              <p:cNvSpPr/>
              <p:nvPr/>
            </p:nvSpPr>
            <p:spPr>
              <a:xfrm>
                <a:off x="8138449" y="5836623"/>
                <a:ext cx="374084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Free 90 minutes parking with validation (in addition to 1 hour free parking at the Grove)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B13DEE-4518-4457-92F8-A556C308C924}"/>
              </a:ext>
            </a:extLst>
          </p:cNvPr>
          <p:cNvGrpSpPr/>
          <p:nvPr/>
        </p:nvGrpSpPr>
        <p:grpSpPr>
          <a:xfrm>
            <a:off x="312712" y="2623666"/>
            <a:ext cx="3740841" cy="1682537"/>
            <a:chOff x="312712" y="2623666"/>
            <a:chExt cx="3740841" cy="16825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3ACE7A-5D5E-4E7A-87F6-B459D1F65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t="7096" r="-27" b="7455"/>
            <a:stretch/>
          </p:blipFill>
          <p:spPr>
            <a:xfrm>
              <a:off x="2372529" y="2637053"/>
              <a:ext cx="1678201" cy="1077309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40DE4C7-EF31-4803-AD7B-04661AA95311}"/>
                </a:ext>
              </a:extLst>
            </p:cNvPr>
            <p:cNvGrpSpPr/>
            <p:nvPr/>
          </p:nvGrpSpPr>
          <p:grpSpPr>
            <a:xfrm>
              <a:off x="312712" y="2623666"/>
              <a:ext cx="3740841" cy="1682537"/>
              <a:chOff x="312712" y="891132"/>
              <a:chExt cx="3740841" cy="168253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8823B0-73E5-426E-A9A4-CCDCD244A10A}"/>
                  </a:ext>
                </a:extLst>
              </p:cNvPr>
              <p:cNvSpPr/>
              <p:nvPr/>
            </p:nvSpPr>
            <p:spPr>
              <a:xfrm>
                <a:off x="312713" y="891132"/>
                <a:ext cx="2154262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Dolby Theatre (Hollywood &amp; Highland)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9"/>
                  </a:rPr>
                  <a:t>https://dolbytheatre.com/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2537B33-82B4-42E5-9417-1A5401385A67}"/>
                  </a:ext>
                </a:extLst>
              </p:cNvPr>
              <p:cNvSpPr/>
              <p:nvPr/>
            </p:nvSpPr>
            <p:spPr>
              <a:xfrm>
                <a:off x="312712" y="2050449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Location where the Oscars are held. Can see the Hollywood sign from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81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25DFA-E7B2-4B3A-A36B-301195750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47" y="848686"/>
            <a:ext cx="6756573" cy="53213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B44475-7E00-4D88-B222-C5B316E69D95}"/>
              </a:ext>
            </a:extLst>
          </p:cNvPr>
          <p:cNvGrpSpPr/>
          <p:nvPr/>
        </p:nvGrpSpPr>
        <p:grpSpPr>
          <a:xfrm>
            <a:off x="8603824" y="4907365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4DFFFD8B-ABB5-4E2F-9A7A-24C4B62FC273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5DFD54-80B4-4BE4-8630-A25C09A674FE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1F83F854-67E1-4019-AA5F-F548A6E91E86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F124BC-BF29-4445-B9D1-C8B9030B32E1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F6F28C-B4E0-41F1-A008-7E3A6B74148C}"/>
              </a:ext>
            </a:extLst>
          </p:cNvPr>
          <p:cNvGrpSpPr/>
          <p:nvPr/>
        </p:nvGrpSpPr>
        <p:grpSpPr>
          <a:xfrm>
            <a:off x="6370262" y="5387472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17" name="Flowchart: Merge 16">
              <a:extLst>
                <a:ext uri="{FF2B5EF4-FFF2-40B4-BE49-F238E27FC236}">
                  <a16:creationId xmlns:a16="http://schemas.microsoft.com/office/drawing/2014/main" id="{ABA69CF1-1D1B-4F72-98C8-3EA5812A5EF2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A2F3D8-3A97-43EF-9585-6A6AC4831BB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erge 18">
              <a:extLst>
                <a:ext uri="{FF2B5EF4-FFF2-40B4-BE49-F238E27FC236}">
                  <a16:creationId xmlns:a16="http://schemas.microsoft.com/office/drawing/2014/main" id="{61B380C4-0D71-41F8-B069-F2C5F841516C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E6952C-AE06-4394-9105-E82F58369C37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F3A552-BB0B-421D-93DC-BDCB8723068F}"/>
              </a:ext>
            </a:extLst>
          </p:cNvPr>
          <p:cNvGrpSpPr/>
          <p:nvPr/>
        </p:nvGrpSpPr>
        <p:grpSpPr>
          <a:xfrm>
            <a:off x="5504055" y="3641906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2" name="Flowchart: Merge 21">
              <a:extLst>
                <a:ext uri="{FF2B5EF4-FFF2-40B4-BE49-F238E27FC236}">
                  <a16:creationId xmlns:a16="http://schemas.microsoft.com/office/drawing/2014/main" id="{365FD2F4-C575-40D6-9CA8-C3AB64DD94C9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2713CC-497F-4526-AF49-21301E7192C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Merge 23">
              <a:extLst>
                <a:ext uri="{FF2B5EF4-FFF2-40B4-BE49-F238E27FC236}">
                  <a16:creationId xmlns:a16="http://schemas.microsoft.com/office/drawing/2014/main" id="{FA9918B1-5656-4C38-BAAF-8CD479073B89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AF5968-B6C6-4797-BF1F-FB689DE9DA3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D8F460-A544-493C-942A-B3033BF91AAA}"/>
              </a:ext>
            </a:extLst>
          </p:cNvPr>
          <p:cNvGrpSpPr/>
          <p:nvPr/>
        </p:nvGrpSpPr>
        <p:grpSpPr>
          <a:xfrm>
            <a:off x="9577860" y="2705700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7" name="Flowchart: Merge 26">
              <a:extLst>
                <a:ext uri="{FF2B5EF4-FFF2-40B4-BE49-F238E27FC236}">
                  <a16:creationId xmlns:a16="http://schemas.microsoft.com/office/drawing/2014/main" id="{B3E7260B-0D9C-4218-BEA6-AB2E631A0AFE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1A3B2B-5331-4DFB-BD45-80AC24DCC2A6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Merge 28">
              <a:extLst>
                <a:ext uri="{FF2B5EF4-FFF2-40B4-BE49-F238E27FC236}">
                  <a16:creationId xmlns:a16="http://schemas.microsoft.com/office/drawing/2014/main" id="{3C535D20-DA9A-48D8-B101-877F24C0CF08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76995B-D981-4023-AE6B-599640B5FE89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75177F-3938-40AD-AA86-B78BACA054F4}"/>
              </a:ext>
            </a:extLst>
          </p:cNvPr>
          <p:cNvGrpSpPr/>
          <p:nvPr/>
        </p:nvGrpSpPr>
        <p:grpSpPr>
          <a:xfrm>
            <a:off x="11116619" y="3074430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2" name="Flowchart: Merge 31">
              <a:extLst>
                <a:ext uri="{FF2B5EF4-FFF2-40B4-BE49-F238E27FC236}">
                  <a16:creationId xmlns:a16="http://schemas.microsoft.com/office/drawing/2014/main" id="{46F2A236-DF55-4242-92E0-1D113917064D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3220A7-70B6-4E15-BC1E-EAC56D0DA144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Merge 33">
              <a:extLst>
                <a:ext uri="{FF2B5EF4-FFF2-40B4-BE49-F238E27FC236}">
                  <a16:creationId xmlns:a16="http://schemas.microsoft.com/office/drawing/2014/main" id="{B02A86A6-F818-46D3-9168-0B0F029AE4B0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8D1F9F-A45F-4C8E-917B-9E4A9586CAFA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4331-8101-4433-BFD1-2160C7B27949}"/>
              </a:ext>
            </a:extLst>
          </p:cNvPr>
          <p:cNvGrpSpPr/>
          <p:nvPr/>
        </p:nvGrpSpPr>
        <p:grpSpPr>
          <a:xfrm>
            <a:off x="6543317" y="2829521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7" name="Flowchart: Merge 36">
              <a:extLst>
                <a:ext uri="{FF2B5EF4-FFF2-40B4-BE49-F238E27FC236}">
                  <a16:creationId xmlns:a16="http://schemas.microsoft.com/office/drawing/2014/main" id="{B05E1DFF-7B6C-4AE6-B7D4-70785BED32CF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A99CC8-4EF3-4A52-8DBA-CD9556D2A1D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Merge 38">
              <a:extLst>
                <a:ext uri="{FF2B5EF4-FFF2-40B4-BE49-F238E27FC236}">
                  <a16:creationId xmlns:a16="http://schemas.microsoft.com/office/drawing/2014/main" id="{2BFB324A-DC41-4A60-8014-BD2BAE574A82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146406-33F6-4FEE-A331-63A8972F216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E4AE02-1623-4574-B79F-AEC4A22B3724}"/>
              </a:ext>
            </a:extLst>
          </p:cNvPr>
          <p:cNvGrpSpPr/>
          <p:nvPr/>
        </p:nvGrpSpPr>
        <p:grpSpPr>
          <a:xfrm>
            <a:off x="7413267" y="3876856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42" name="Flowchart: Merge 41">
              <a:extLst>
                <a:ext uri="{FF2B5EF4-FFF2-40B4-BE49-F238E27FC236}">
                  <a16:creationId xmlns:a16="http://schemas.microsoft.com/office/drawing/2014/main" id="{E712907D-0D38-42B4-AD67-06C7C29DA081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EE7A94-5D26-4F17-8C60-13672BBD0783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erge 43">
              <a:extLst>
                <a:ext uri="{FF2B5EF4-FFF2-40B4-BE49-F238E27FC236}">
                  <a16:creationId xmlns:a16="http://schemas.microsoft.com/office/drawing/2014/main" id="{728A3AAA-FC33-483A-9FF3-F921B494E410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02D9216-C830-4434-98EE-AFDA8E977497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5A01A61-4D04-4438-8199-8D9D4C0731FE}"/>
              </a:ext>
            </a:extLst>
          </p:cNvPr>
          <p:cNvSpPr/>
          <p:nvPr/>
        </p:nvSpPr>
        <p:spPr>
          <a:xfrm>
            <a:off x="312712" y="891131"/>
            <a:ext cx="4360888" cy="555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Griffith Observatory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Hollywood Bowl</a:t>
            </a:r>
          </a:p>
          <a:p>
            <a:pPr marL="342900" indent="-342900">
              <a:buFontTx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Los Angeles Zoo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Universal Studios Hollywood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Glendale Galleria and Americana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Warner Bros. Studio Lot Tour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Hollywood Sign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219A03-D9EE-4E45-A90F-486AB3DAA686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Griffith Park Area</a:t>
            </a:r>
          </a:p>
        </p:txBody>
      </p:sp>
      <p:pic>
        <p:nvPicPr>
          <p:cNvPr id="50" name="Picture 2" descr="Image result for la county seal">
            <a:hlinkClick r:id="rId3" action="ppaction://hlinksldjump"/>
            <a:extLst>
              <a:ext uri="{FF2B5EF4-FFF2-40B4-BE49-F238E27FC236}">
                <a16:creationId xmlns:a16="http://schemas.microsoft.com/office/drawing/2014/main" id="{DF4F1930-DBA0-4B19-A55E-02C7E36B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1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85ED4AA-73E5-4828-8D31-C3A822742F6B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Griffith Park Area</a:t>
            </a:r>
          </a:p>
        </p:txBody>
      </p:sp>
      <p:pic>
        <p:nvPicPr>
          <p:cNvPr id="73" name="Picture 2" descr="Image result for la county seal">
            <a:hlinkClick r:id="rId2" action="ppaction://hlinksldjump"/>
            <a:extLst>
              <a:ext uri="{FF2B5EF4-FFF2-40B4-BE49-F238E27FC236}">
                <a16:creationId xmlns:a16="http://schemas.microsoft.com/office/drawing/2014/main" id="{D027594C-56D1-40C4-B2D0-31A65E6C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0F58B79-A086-4242-AFB1-4CE18E6A690C}"/>
              </a:ext>
            </a:extLst>
          </p:cNvPr>
          <p:cNvGrpSpPr/>
          <p:nvPr/>
        </p:nvGrpSpPr>
        <p:grpSpPr>
          <a:xfrm>
            <a:off x="312712" y="891132"/>
            <a:ext cx="3740841" cy="2113424"/>
            <a:chOff x="312712" y="891132"/>
            <a:chExt cx="3740841" cy="21134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5DE28E-AFF1-4C4C-B18E-9742F51E0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5" t="6749" r="15487" b="1161"/>
            <a:stretch/>
          </p:blipFill>
          <p:spPr>
            <a:xfrm>
              <a:off x="2384058" y="917782"/>
              <a:ext cx="1665786" cy="1079924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E9DCE5-A71A-4287-A369-2782AD9CED57}"/>
                </a:ext>
              </a:extLst>
            </p:cNvPr>
            <p:cNvGrpSpPr/>
            <p:nvPr/>
          </p:nvGrpSpPr>
          <p:grpSpPr>
            <a:xfrm>
              <a:off x="312712" y="891132"/>
              <a:ext cx="3740841" cy="2113424"/>
              <a:chOff x="312712" y="891132"/>
              <a:chExt cx="3740841" cy="211342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E434D7E-9A7B-4917-8680-C203DEDAD432}"/>
                  </a:ext>
                </a:extLst>
              </p:cNvPr>
              <p:cNvSpPr/>
              <p:nvPr/>
            </p:nvSpPr>
            <p:spPr>
              <a:xfrm>
                <a:off x="312713" y="89113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Griffith Observatory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5"/>
                  </a:rPr>
                  <a:t>http://griffithobservatory.org/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7E10035-4F14-4DB6-B264-F54E8DEC03E5}"/>
                  </a:ext>
                </a:extLst>
              </p:cNvPr>
              <p:cNvSpPr/>
              <p:nvPr/>
            </p:nvSpPr>
            <p:spPr>
              <a:xfrm>
                <a:off x="312712" y="2050449"/>
                <a:ext cx="374084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Hike up Firebreak Trail (park on Fern Dell Dr. before sunset, otherwise, park south of Los Feliz Blvd street parking). Amazing views of Downtown LA (especially during sunset)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3D2E08-280E-4280-9A39-D40A681DB7BE}"/>
              </a:ext>
            </a:extLst>
          </p:cNvPr>
          <p:cNvGrpSpPr/>
          <p:nvPr/>
        </p:nvGrpSpPr>
        <p:grpSpPr>
          <a:xfrm>
            <a:off x="312711" y="3175635"/>
            <a:ext cx="3745547" cy="1684660"/>
            <a:chOff x="312711" y="3744291"/>
            <a:chExt cx="3745547" cy="168466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663978F-9C6D-42EC-8194-4D4C07F0B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5" r="9397" b="4213"/>
            <a:stretch/>
          </p:blipFill>
          <p:spPr>
            <a:xfrm>
              <a:off x="2372529" y="3744291"/>
              <a:ext cx="1685729" cy="111600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C0D77E-98E3-4866-AEB0-1B765DB4226F}"/>
                </a:ext>
              </a:extLst>
            </p:cNvPr>
            <p:cNvGrpSpPr/>
            <p:nvPr/>
          </p:nvGrpSpPr>
          <p:grpSpPr>
            <a:xfrm>
              <a:off x="312711" y="3746414"/>
              <a:ext cx="3740841" cy="1682537"/>
              <a:chOff x="312711" y="2950245"/>
              <a:chExt cx="3740841" cy="168253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D23692-B389-4C71-9F5B-E48C6C755828}"/>
                  </a:ext>
                </a:extLst>
              </p:cNvPr>
              <p:cNvSpPr/>
              <p:nvPr/>
            </p:nvSpPr>
            <p:spPr>
              <a:xfrm>
                <a:off x="312712" y="2950245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>
                    <a:solidFill>
                      <a:schemeClr val="tx1"/>
                    </a:solidFill>
                  </a:rPr>
                  <a:t>Hollywood Bowl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7"/>
                  </a:rPr>
                  <a:t>https://www.hollywoodbowl.com/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97BA6B4-84BB-4C44-85EB-B2C0B3CDD866}"/>
                  </a:ext>
                </a:extLst>
              </p:cNvPr>
              <p:cNvSpPr/>
              <p:nvPr/>
            </p:nvSpPr>
            <p:spPr>
              <a:xfrm>
                <a:off x="312711" y="4109562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Find popular concerts / performances during dates of travel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AF207-50C4-4FAA-8A06-B72DE3730AE8}"/>
              </a:ext>
            </a:extLst>
          </p:cNvPr>
          <p:cNvGrpSpPr/>
          <p:nvPr/>
        </p:nvGrpSpPr>
        <p:grpSpPr>
          <a:xfrm>
            <a:off x="4225580" y="887052"/>
            <a:ext cx="3740841" cy="3779498"/>
            <a:chOff x="4225580" y="887052"/>
            <a:chExt cx="3740841" cy="377949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48BD0E-41DB-4CCE-AB25-8DD8C3A25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1" r="17427" b="3072"/>
            <a:stretch/>
          </p:blipFill>
          <p:spPr>
            <a:xfrm>
              <a:off x="6295033" y="894451"/>
              <a:ext cx="1669493" cy="110208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CFB91F3-D0C7-42E3-A394-0C7FC37AE148}"/>
                </a:ext>
              </a:extLst>
            </p:cNvPr>
            <p:cNvGrpSpPr/>
            <p:nvPr/>
          </p:nvGrpSpPr>
          <p:grpSpPr>
            <a:xfrm>
              <a:off x="4225580" y="887052"/>
              <a:ext cx="3740841" cy="3779498"/>
              <a:chOff x="4225580" y="887052"/>
              <a:chExt cx="3740841" cy="3779498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DBBFFBE-5701-4D7E-BC88-C1848606F77A}"/>
                  </a:ext>
                </a:extLst>
              </p:cNvPr>
              <p:cNvSpPr/>
              <p:nvPr/>
            </p:nvSpPr>
            <p:spPr>
              <a:xfrm>
                <a:off x="4225581" y="88705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4"/>
                </a:pPr>
                <a:r>
                  <a:rPr lang="en-US" b="1" dirty="0">
                    <a:solidFill>
                      <a:schemeClr val="tx1"/>
                    </a:solidFill>
                  </a:rPr>
                  <a:t>Universal Studios Hollywood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9"/>
                  </a:rPr>
                  <a:t>https://www.universalstudioshollywood.com/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E08808A-B896-496E-84AD-85A2327B0D71}"/>
                  </a:ext>
                </a:extLst>
              </p:cNvPr>
              <p:cNvSpPr/>
              <p:nvPr/>
            </p:nvSpPr>
            <p:spPr>
              <a:xfrm>
                <a:off x="4225580" y="2204337"/>
                <a:ext cx="3740841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Go early to beat the crowds at the Wizarding World of Harry Potter (and the Studio Tour attraction)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Top Recommended Attractions: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Harry Potter and the Forbidden Journey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Studio Tour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Fast &amp; Furious - Supercharged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Transformers: The Ride</a:t>
                </a:r>
              </a:p>
              <a:p>
                <a:pPr marL="342900" indent="-342900">
                  <a:buAutoNum type="arabicPeriod"/>
                </a:pPr>
                <a:r>
                  <a:rPr lang="en-US" sz="1400" dirty="0"/>
                  <a:t>Jurassic Park: The Ride</a:t>
                </a:r>
              </a:p>
              <a:p>
                <a:endParaRPr lang="en-US" sz="1400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EA999A-33E7-4D3C-97B1-BBF91BDD296C}"/>
              </a:ext>
            </a:extLst>
          </p:cNvPr>
          <p:cNvGrpSpPr/>
          <p:nvPr/>
        </p:nvGrpSpPr>
        <p:grpSpPr>
          <a:xfrm>
            <a:off x="8138449" y="884926"/>
            <a:ext cx="3740841" cy="1904187"/>
            <a:chOff x="8138449" y="884926"/>
            <a:chExt cx="3740841" cy="190418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A8A961-1DFA-4570-AC52-903ADAE99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27" r="5070"/>
            <a:stretch/>
          </p:blipFill>
          <p:spPr>
            <a:xfrm>
              <a:off x="10197007" y="888588"/>
              <a:ext cx="1674322" cy="1112781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7F5A6B9-4BAB-47A7-BB73-F3059E028896}"/>
                </a:ext>
              </a:extLst>
            </p:cNvPr>
            <p:cNvGrpSpPr/>
            <p:nvPr/>
          </p:nvGrpSpPr>
          <p:grpSpPr>
            <a:xfrm>
              <a:off x="8138449" y="884926"/>
              <a:ext cx="3740841" cy="1904187"/>
              <a:chOff x="8138449" y="4671100"/>
              <a:chExt cx="3740841" cy="1904187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7E6DB55-7D40-4480-B392-3E818A6DFE4C}"/>
                  </a:ext>
                </a:extLst>
              </p:cNvPr>
              <p:cNvSpPr/>
              <p:nvPr/>
            </p:nvSpPr>
            <p:spPr>
              <a:xfrm>
                <a:off x="8138450" y="4671100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6"/>
                </a:pPr>
                <a:r>
                  <a:rPr lang="en-US" b="1" dirty="0">
                    <a:solidFill>
                      <a:schemeClr val="tx1"/>
                    </a:solidFill>
                  </a:rPr>
                  <a:t>Warner Bros. Studio Lot Tour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1"/>
                  </a:rPr>
                  <a:t>https://www.wbstudiotour.com/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4D1818E-7045-4764-AE7B-25D338A54350}"/>
                  </a:ext>
                </a:extLst>
              </p:cNvPr>
              <p:cNvSpPr/>
              <p:nvPr/>
            </p:nvSpPr>
            <p:spPr>
              <a:xfrm>
                <a:off x="8138449" y="5836623"/>
                <a:ext cx="374084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Reserve tickets early to guarantee preferred time slot. Children under 8 are not permitted on the tour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1204BC-4ED0-4BF1-9BFD-74E516D853D3}"/>
              </a:ext>
            </a:extLst>
          </p:cNvPr>
          <p:cNvGrpSpPr/>
          <p:nvPr/>
        </p:nvGrpSpPr>
        <p:grpSpPr>
          <a:xfrm>
            <a:off x="306519" y="5058987"/>
            <a:ext cx="3738617" cy="1118643"/>
            <a:chOff x="4225581" y="3075533"/>
            <a:chExt cx="3738617" cy="111864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9EE4E6-D3AD-4191-8CD3-C9E5BEA9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398" y="3076519"/>
              <a:ext cx="1678800" cy="1116522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7E5751-3B8D-4E2D-9055-69AF81924663}"/>
                </a:ext>
              </a:extLst>
            </p:cNvPr>
            <p:cNvSpPr/>
            <p:nvPr/>
          </p:nvSpPr>
          <p:spPr>
            <a:xfrm>
              <a:off x="4225581" y="3075533"/>
              <a:ext cx="2063711" cy="111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en-US" b="1" dirty="0">
                  <a:solidFill>
                    <a:schemeClr val="tx1"/>
                  </a:solidFill>
                </a:rPr>
                <a:t>Los Angeles Zoo</a:t>
              </a:r>
            </a:p>
            <a:p>
              <a:r>
                <a:rPr lang="en-US" sz="1400" dirty="0">
                  <a:solidFill>
                    <a:schemeClr val="tx1"/>
                  </a:solidFill>
                  <a:hlinkClick r:id="rId13"/>
                </a:rPr>
                <a:t>https://www.lazoo.org/</a:t>
              </a:r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68E82F6-507E-40F8-B83B-DB485E3B3C69}"/>
              </a:ext>
            </a:extLst>
          </p:cNvPr>
          <p:cNvGrpSpPr/>
          <p:nvPr/>
        </p:nvGrpSpPr>
        <p:grpSpPr>
          <a:xfrm>
            <a:off x="8138448" y="3004556"/>
            <a:ext cx="3740841" cy="2668413"/>
            <a:chOff x="8138448" y="3004556"/>
            <a:chExt cx="3740841" cy="2668413"/>
          </a:xfrm>
        </p:grpSpPr>
        <p:pic>
          <p:nvPicPr>
            <p:cNvPr id="2049" name="Picture 2048">
              <a:extLst>
                <a:ext uri="{FF2B5EF4-FFF2-40B4-BE49-F238E27FC236}">
                  <a16:creationId xmlns:a16="http://schemas.microsoft.com/office/drawing/2014/main" id="{F9EE536B-4AB2-4661-AB0C-7EB902005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9383" y="3602688"/>
              <a:ext cx="2576096" cy="1106953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5729041-BEB7-49A2-95CA-E789CE178F15}"/>
                </a:ext>
              </a:extLst>
            </p:cNvPr>
            <p:cNvGrpSpPr/>
            <p:nvPr/>
          </p:nvGrpSpPr>
          <p:grpSpPr>
            <a:xfrm>
              <a:off x="8138448" y="3004556"/>
              <a:ext cx="3740841" cy="2668413"/>
              <a:chOff x="8138449" y="4671100"/>
              <a:chExt cx="3740841" cy="266841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6764B36-D1A9-497E-96FF-06F04B053BFF}"/>
                  </a:ext>
                </a:extLst>
              </p:cNvPr>
              <p:cNvSpPr/>
              <p:nvPr/>
            </p:nvSpPr>
            <p:spPr>
              <a:xfrm>
                <a:off x="8138450" y="4671100"/>
                <a:ext cx="323440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7"/>
                </a:pPr>
                <a:r>
                  <a:rPr lang="en-US" b="1" dirty="0">
                    <a:solidFill>
                      <a:schemeClr val="tx1"/>
                    </a:solidFill>
                  </a:rPr>
                  <a:t>Hollywood Sign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5"/>
                  </a:rPr>
                  <a:t>https://hollywoodsign.org/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AAC50D0-2330-4FA2-AA30-CD0A912B5733}"/>
                  </a:ext>
                </a:extLst>
              </p:cNvPr>
              <p:cNvSpPr/>
              <p:nvPr/>
            </p:nvSpPr>
            <p:spPr>
              <a:xfrm>
                <a:off x="8138449" y="6385406"/>
                <a:ext cx="374084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Can hike up to the sign but better viewing it from afar from Griffith Observatory or Dolby Theatre (Hollywood &amp; Highland)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3997EF-A8E5-4031-8AE0-8B425996A2F9}"/>
              </a:ext>
            </a:extLst>
          </p:cNvPr>
          <p:cNvGrpSpPr/>
          <p:nvPr/>
        </p:nvGrpSpPr>
        <p:grpSpPr>
          <a:xfrm>
            <a:off x="4223226" y="4610726"/>
            <a:ext cx="3740841" cy="2124486"/>
            <a:chOff x="4223226" y="4372239"/>
            <a:chExt cx="3740841" cy="212448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88F573E-0438-47C2-9DE8-379498553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3"/>
            <a:stretch/>
          </p:blipFill>
          <p:spPr>
            <a:xfrm>
              <a:off x="6294572" y="4395741"/>
              <a:ext cx="1667145" cy="1079924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F9225F1-631B-4E40-832D-ABEB8067545F}"/>
                </a:ext>
              </a:extLst>
            </p:cNvPr>
            <p:cNvGrpSpPr/>
            <p:nvPr/>
          </p:nvGrpSpPr>
          <p:grpSpPr>
            <a:xfrm>
              <a:off x="4223226" y="4372239"/>
              <a:ext cx="3740841" cy="2124486"/>
              <a:chOff x="312712" y="891132"/>
              <a:chExt cx="3740841" cy="212448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5A11EA-44D0-45FE-A2C3-5B180EBF6F13}"/>
                  </a:ext>
                </a:extLst>
              </p:cNvPr>
              <p:cNvSpPr/>
              <p:nvPr/>
            </p:nvSpPr>
            <p:spPr>
              <a:xfrm>
                <a:off x="312713" y="891132"/>
                <a:ext cx="373713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5"/>
                </a:pPr>
                <a:r>
                  <a:rPr lang="en-US" b="1" dirty="0">
                    <a:solidFill>
                      <a:schemeClr val="tx1"/>
                    </a:solidFill>
                  </a:rPr>
                  <a:t>Glendale 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       Galleria and 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       Americana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7"/>
                  </a:rPr>
                  <a:t>https://www.glendalegalle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7"/>
                  </a:rPr>
                  <a:t>ria.com/en.html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8"/>
                  </a:rPr>
                  <a:t>https://americanaatbrand.com/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A31D852-6DB3-4676-BF47-17DE6F8D32D2}"/>
                  </a:ext>
                </a:extLst>
              </p:cNvPr>
              <p:cNvSpPr/>
              <p:nvPr/>
            </p:nvSpPr>
            <p:spPr>
              <a:xfrm>
                <a:off x="312712" y="2492398"/>
                <a:ext cx="37408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Park at Glendale Galleria (free parking) and walk to Americana at Brand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299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C6A6A6-AB13-475C-8E5F-2685690B0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93" y="252389"/>
            <a:ext cx="6862813" cy="63532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B44475-7E00-4D88-B222-C5B316E69D95}"/>
              </a:ext>
            </a:extLst>
          </p:cNvPr>
          <p:cNvGrpSpPr/>
          <p:nvPr/>
        </p:nvGrpSpPr>
        <p:grpSpPr>
          <a:xfrm>
            <a:off x="5939257" y="3802660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6" name="Flowchart: Merge 5">
              <a:extLst>
                <a:ext uri="{FF2B5EF4-FFF2-40B4-BE49-F238E27FC236}">
                  <a16:creationId xmlns:a16="http://schemas.microsoft.com/office/drawing/2014/main" id="{4DFFFD8B-ABB5-4E2F-9A7A-24C4B62FC273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5DFD54-80B4-4BE4-8630-A25C09A674FE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Merge 7">
              <a:extLst>
                <a:ext uri="{FF2B5EF4-FFF2-40B4-BE49-F238E27FC236}">
                  <a16:creationId xmlns:a16="http://schemas.microsoft.com/office/drawing/2014/main" id="{1F83F854-67E1-4019-AA5F-F548A6E91E86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F124BC-BF29-4445-B9D1-C8B9030B32E1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F6F28C-B4E0-41F1-A008-7E3A6B74148C}"/>
              </a:ext>
            </a:extLst>
          </p:cNvPr>
          <p:cNvGrpSpPr/>
          <p:nvPr/>
        </p:nvGrpSpPr>
        <p:grpSpPr>
          <a:xfrm>
            <a:off x="6978853" y="5226145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17" name="Flowchart: Merge 16">
              <a:extLst>
                <a:ext uri="{FF2B5EF4-FFF2-40B4-BE49-F238E27FC236}">
                  <a16:creationId xmlns:a16="http://schemas.microsoft.com/office/drawing/2014/main" id="{ABA69CF1-1D1B-4F72-98C8-3EA5812A5EF2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A2F3D8-3A97-43EF-9585-6A6AC4831BB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erge 18">
              <a:extLst>
                <a:ext uri="{FF2B5EF4-FFF2-40B4-BE49-F238E27FC236}">
                  <a16:creationId xmlns:a16="http://schemas.microsoft.com/office/drawing/2014/main" id="{61B380C4-0D71-41F8-B069-F2C5F841516C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E6952C-AE06-4394-9105-E82F58369C37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F3A552-BB0B-421D-93DC-BDCB8723068F}"/>
              </a:ext>
            </a:extLst>
          </p:cNvPr>
          <p:cNvGrpSpPr/>
          <p:nvPr/>
        </p:nvGrpSpPr>
        <p:grpSpPr>
          <a:xfrm>
            <a:off x="7414389" y="5267533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22" name="Flowchart: Merge 21">
              <a:extLst>
                <a:ext uri="{FF2B5EF4-FFF2-40B4-BE49-F238E27FC236}">
                  <a16:creationId xmlns:a16="http://schemas.microsoft.com/office/drawing/2014/main" id="{365FD2F4-C575-40D6-9CA8-C3AB64DD94C9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2713CC-497F-4526-AF49-21301E7192C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Merge 23">
              <a:extLst>
                <a:ext uri="{FF2B5EF4-FFF2-40B4-BE49-F238E27FC236}">
                  <a16:creationId xmlns:a16="http://schemas.microsoft.com/office/drawing/2014/main" id="{FA9918B1-5656-4C38-BAAF-8CD479073B89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AF5968-B6C6-4797-BF1F-FB689DE9DA3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75177F-3938-40AD-AA86-B78BACA054F4}"/>
              </a:ext>
            </a:extLst>
          </p:cNvPr>
          <p:cNvGrpSpPr/>
          <p:nvPr/>
        </p:nvGrpSpPr>
        <p:grpSpPr>
          <a:xfrm>
            <a:off x="7013217" y="50680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2" name="Flowchart: Merge 31">
              <a:extLst>
                <a:ext uri="{FF2B5EF4-FFF2-40B4-BE49-F238E27FC236}">
                  <a16:creationId xmlns:a16="http://schemas.microsoft.com/office/drawing/2014/main" id="{46F2A236-DF55-4242-92E0-1D113917064D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3220A7-70B6-4E15-BC1E-EAC56D0DA144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Merge 33">
              <a:extLst>
                <a:ext uri="{FF2B5EF4-FFF2-40B4-BE49-F238E27FC236}">
                  <a16:creationId xmlns:a16="http://schemas.microsoft.com/office/drawing/2014/main" id="{B02A86A6-F818-46D3-9168-0B0F029AE4B0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8D1F9F-A45F-4C8E-917B-9E4A9586CAFA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E4331-8101-4433-BFD1-2160C7B27949}"/>
              </a:ext>
            </a:extLst>
          </p:cNvPr>
          <p:cNvGrpSpPr/>
          <p:nvPr/>
        </p:nvGrpSpPr>
        <p:grpSpPr>
          <a:xfrm>
            <a:off x="8420099" y="772121"/>
            <a:ext cx="469900" cy="630435"/>
            <a:chOff x="1619250" y="3224212"/>
            <a:chExt cx="1784350" cy="2393950"/>
          </a:xfrm>
          <a:solidFill>
            <a:srgbClr val="002060"/>
          </a:solidFill>
        </p:grpSpPr>
        <p:sp>
          <p:nvSpPr>
            <p:cNvPr id="37" name="Flowchart: Merge 36">
              <a:extLst>
                <a:ext uri="{FF2B5EF4-FFF2-40B4-BE49-F238E27FC236}">
                  <a16:creationId xmlns:a16="http://schemas.microsoft.com/office/drawing/2014/main" id="{B05E1DFF-7B6C-4AE6-B7D4-70785BED32CF}"/>
                </a:ext>
              </a:extLst>
            </p:cNvPr>
            <p:cNvSpPr/>
            <p:nvPr/>
          </p:nvSpPr>
          <p:spPr>
            <a:xfrm>
              <a:off x="1670050" y="4375150"/>
              <a:ext cx="1682750" cy="12430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A99CC8-4EF3-4A52-8DBA-CD9556D2A1DF}"/>
                </a:ext>
              </a:extLst>
            </p:cNvPr>
            <p:cNvSpPr/>
            <p:nvPr/>
          </p:nvSpPr>
          <p:spPr>
            <a:xfrm>
              <a:off x="1619250" y="3224212"/>
              <a:ext cx="1784350" cy="17843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Merge 38">
              <a:extLst>
                <a:ext uri="{FF2B5EF4-FFF2-40B4-BE49-F238E27FC236}">
                  <a16:creationId xmlns:a16="http://schemas.microsoft.com/office/drawing/2014/main" id="{2BFB324A-DC41-4A60-8014-BD2BAE574A82}"/>
                </a:ext>
              </a:extLst>
            </p:cNvPr>
            <p:cNvSpPr/>
            <p:nvPr/>
          </p:nvSpPr>
          <p:spPr>
            <a:xfrm>
              <a:off x="1749740" y="4578350"/>
              <a:ext cx="1523371" cy="1039812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146406-33F6-4FEE-A331-63A8972F2168}"/>
                </a:ext>
              </a:extLst>
            </p:cNvPr>
            <p:cNvSpPr/>
            <p:nvPr/>
          </p:nvSpPr>
          <p:spPr>
            <a:xfrm>
              <a:off x="2003425" y="3608387"/>
              <a:ext cx="1016000" cy="10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B2858F5-C75E-4A8D-BD51-4E69B7CC76C1}"/>
              </a:ext>
            </a:extLst>
          </p:cNvPr>
          <p:cNvSpPr/>
          <p:nvPr/>
        </p:nvSpPr>
        <p:spPr>
          <a:xfrm>
            <a:off x="312712" y="891131"/>
            <a:ext cx="4360888" cy="555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Santa Monica Pier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Venice Beach Boardwalk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Venice Canals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The Getty Center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Westwood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0E7607-F0CD-4ABC-AD28-0518F8E63D3E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Westside</a:t>
            </a:r>
          </a:p>
        </p:txBody>
      </p:sp>
      <p:pic>
        <p:nvPicPr>
          <p:cNvPr id="50" name="Picture 2" descr="Image result for la county seal">
            <a:hlinkClick r:id="rId3" action="ppaction://hlinksldjump"/>
            <a:extLst>
              <a:ext uri="{FF2B5EF4-FFF2-40B4-BE49-F238E27FC236}">
                <a16:creationId xmlns:a16="http://schemas.microsoft.com/office/drawing/2014/main" id="{B43ADFC8-2D9B-4825-9C06-E0B119A7C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55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85ED4AA-73E5-4828-8D31-C3A822742F6B}"/>
              </a:ext>
            </a:extLst>
          </p:cNvPr>
          <p:cNvSpPr/>
          <p:nvPr/>
        </p:nvSpPr>
        <p:spPr>
          <a:xfrm>
            <a:off x="312712" y="228194"/>
            <a:ext cx="4360888" cy="563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dirty="0">
                <a:solidFill>
                  <a:schemeClr val="tx1"/>
                </a:solidFill>
              </a:rPr>
              <a:t>Westside</a:t>
            </a:r>
          </a:p>
        </p:txBody>
      </p:sp>
      <p:pic>
        <p:nvPicPr>
          <p:cNvPr id="73" name="Picture 2" descr="Image result for la county seal">
            <a:hlinkClick r:id="rId2" action="ppaction://hlinksldjump"/>
            <a:extLst>
              <a:ext uri="{FF2B5EF4-FFF2-40B4-BE49-F238E27FC236}">
                <a16:creationId xmlns:a16="http://schemas.microsoft.com/office/drawing/2014/main" id="{D027594C-56D1-40C4-B2D0-31A65E6C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4" y="6168686"/>
            <a:ext cx="558752" cy="5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E56867-B7D7-4992-AFF0-DE0E2CFADE5A}"/>
              </a:ext>
            </a:extLst>
          </p:cNvPr>
          <p:cNvGrpSpPr/>
          <p:nvPr/>
        </p:nvGrpSpPr>
        <p:grpSpPr>
          <a:xfrm>
            <a:off x="312712" y="891132"/>
            <a:ext cx="3740841" cy="1897981"/>
            <a:chOff x="312712" y="891132"/>
            <a:chExt cx="3740841" cy="18979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9F80BC0-9331-4554-ADD4-555440F8B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4"/>
            <a:stretch/>
          </p:blipFill>
          <p:spPr>
            <a:xfrm>
              <a:off x="2372529" y="904521"/>
              <a:ext cx="1670911" cy="1093186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E9DCE5-A71A-4287-A369-2782AD9CED57}"/>
                </a:ext>
              </a:extLst>
            </p:cNvPr>
            <p:cNvGrpSpPr/>
            <p:nvPr/>
          </p:nvGrpSpPr>
          <p:grpSpPr>
            <a:xfrm>
              <a:off x="312712" y="891132"/>
              <a:ext cx="3740841" cy="1897981"/>
              <a:chOff x="312712" y="891132"/>
              <a:chExt cx="3740841" cy="189798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E434D7E-9A7B-4917-8680-C203DEDAD432}"/>
                  </a:ext>
                </a:extLst>
              </p:cNvPr>
              <p:cNvSpPr/>
              <p:nvPr/>
            </p:nvSpPr>
            <p:spPr>
              <a:xfrm>
                <a:off x="312713" y="89113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Santa Monica Pier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5"/>
                  </a:rPr>
                  <a:t>https://santamonicapier.org/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7E10035-4F14-4DB6-B264-F54E8DEC03E5}"/>
                  </a:ext>
                </a:extLst>
              </p:cNvPr>
              <p:cNvSpPr/>
              <p:nvPr/>
            </p:nvSpPr>
            <p:spPr>
              <a:xfrm>
                <a:off x="312712" y="2050449"/>
                <a:ext cx="374084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Free 90 minutes parking in Parking Structures 1-8. Pier becomes extremely crowded on weekends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145F3A-B699-4F8C-80E3-1BDBEF4FD9A2}"/>
              </a:ext>
            </a:extLst>
          </p:cNvPr>
          <p:cNvGrpSpPr/>
          <p:nvPr/>
        </p:nvGrpSpPr>
        <p:grpSpPr>
          <a:xfrm>
            <a:off x="312711" y="3000860"/>
            <a:ext cx="3811614" cy="1838549"/>
            <a:chOff x="312711" y="3000860"/>
            <a:chExt cx="3811614" cy="183854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8287D1-C930-4635-8E65-613CD1981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" t="1105"/>
            <a:stretch/>
          </p:blipFill>
          <p:spPr>
            <a:xfrm>
              <a:off x="2372529" y="3000860"/>
              <a:ext cx="1678989" cy="111864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C0D77E-98E3-4866-AEB0-1B765DB4226F}"/>
                </a:ext>
              </a:extLst>
            </p:cNvPr>
            <p:cNvGrpSpPr/>
            <p:nvPr/>
          </p:nvGrpSpPr>
          <p:grpSpPr>
            <a:xfrm>
              <a:off x="312711" y="3002984"/>
              <a:ext cx="3811614" cy="1836425"/>
              <a:chOff x="312711" y="2950245"/>
              <a:chExt cx="3811614" cy="1836425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D23692-B389-4C71-9F5B-E48C6C755828}"/>
                  </a:ext>
                </a:extLst>
              </p:cNvPr>
              <p:cNvSpPr/>
              <p:nvPr/>
            </p:nvSpPr>
            <p:spPr>
              <a:xfrm>
                <a:off x="312712" y="2950245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>
                    <a:solidFill>
                      <a:schemeClr val="tx1"/>
                    </a:solidFill>
                  </a:rPr>
                  <a:t>Venice Beach Boardwalk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7"/>
                  </a:rPr>
                  <a:t>https://www.venicebeach.com/the-venice-beach-boardwalk/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97BA6B4-84BB-4C44-85EB-B2C0B3CDD866}"/>
                  </a:ext>
                </a:extLst>
              </p:cNvPr>
              <p:cNvSpPr/>
              <p:nvPr/>
            </p:nvSpPr>
            <p:spPr>
              <a:xfrm>
                <a:off x="312711" y="4263450"/>
                <a:ext cx="38116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Popular for Muscle Beach and Skate Park. Park near Venice Canals and walk over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E993C1-940B-48E4-B78A-FB33B70A72D5}"/>
              </a:ext>
            </a:extLst>
          </p:cNvPr>
          <p:cNvGrpSpPr/>
          <p:nvPr/>
        </p:nvGrpSpPr>
        <p:grpSpPr>
          <a:xfrm>
            <a:off x="4225580" y="884926"/>
            <a:ext cx="3740838" cy="2074876"/>
            <a:chOff x="4225580" y="884926"/>
            <a:chExt cx="3740838" cy="2074876"/>
          </a:xfrm>
        </p:grpSpPr>
        <p:pic>
          <p:nvPicPr>
            <p:cNvPr id="2056" name="Picture 8" descr="Image result for magic castle">
              <a:extLst>
                <a:ext uri="{FF2B5EF4-FFF2-40B4-BE49-F238E27FC236}">
                  <a16:creationId xmlns:a16="http://schemas.microsoft.com/office/drawing/2014/main" id="{E34002B9-E979-4F62-BFF6-668C3A72AF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3" t="3795" r="10939" b="3127"/>
            <a:stretch/>
          </p:blipFill>
          <p:spPr bwMode="auto">
            <a:xfrm>
              <a:off x="6296925" y="884926"/>
              <a:ext cx="1669493" cy="1115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CFB91F3-D0C7-42E3-A394-0C7FC37AE148}"/>
                </a:ext>
              </a:extLst>
            </p:cNvPr>
            <p:cNvGrpSpPr/>
            <p:nvPr/>
          </p:nvGrpSpPr>
          <p:grpSpPr>
            <a:xfrm>
              <a:off x="4225580" y="887052"/>
              <a:ext cx="2063712" cy="2072750"/>
              <a:chOff x="4225580" y="887052"/>
              <a:chExt cx="2063712" cy="207275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DBBFFBE-5701-4D7E-BC88-C1848606F77A}"/>
                  </a:ext>
                </a:extLst>
              </p:cNvPr>
              <p:cNvSpPr/>
              <p:nvPr/>
            </p:nvSpPr>
            <p:spPr>
              <a:xfrm>
                <a:off x="4225581" y="88705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3"/>
                </a:pPr>
                <a:r>
                  <a:rPr lang="en-US" b="1" dirty="0">
                    <a:solidFill>
                      <a:schemeClr val="tx1"/>
                    </a:solidFill>
                  </a:rPr>
                  <a:t>Venice Canals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9"/>
                  </a:rPr>
                  <a:t>https://californiathroughmylens.com/venice-canals-near-venice-beach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E08808A-B896-496E-84AD-85A2327B0D71}"/>
                  </a:ext>
                </a:extLst>
              </p:cNvPr>
              <p:cNvSpPr/>
              <p:nvPr/>
            </p:nvSpPr>
            <p:spPr>
              <a:xfrm>
                <a:off x="4225580" y="2005695"/>
                <a:ext cx="205642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Nice place to walk through on way to Venice Beach (better parking as well)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651056-1CA1-434E-B2B4-52AD55DCBD98}"/>
              </a:ext>
            </a:extLst>
          </p:cNvPr>
          <p:cNvGrpSpPr/>
          <p:nvPr/>
        </p:nvGrpSpPr>
        <p:grpSpPr>
          <a:xfrm>
            <a:off x="8138449" y="879063"/>
            <a:ext cx="3740841" cy="2387104"/>
            <a:chOff x="8138449" y="879063"/>
            <a:chExt cx="3740841" cy="238710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4F6A91F-85D8-42F6-B645-5B00D0ACA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965" y="879063"/>
              <a:ext cx="1674322" cy="112082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7F5A6B9-4BAB-47A7-BB73-F3059E028896}"/>
                </a:ext>
              </a:extLst>
            </p:cNvPr>
            <p:cNvGrpSpPr/>
            <p:nvPr/>
          </p:nvGrpSpPr>
          <p:grpSpPr>
            <a:xfrm>
              <a:off x="8138449" y="884926"/>
              <a:ext cx="3740841" cy="2381241"/>
              <a:chOff x="8138449" y="4671100"/>
              <a:chExt cx="3740841" cy="2381241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7E6DB55-7D40-4480-B392-3E818A6DFE4C}"/>
                  </a:ext>
                </a:extLst>
              </p:cNvPr>
              <p:cNvSpPr/>
              <p:nvPr/>
            </p:nvSpPr>
            <p:spPr>
              <a:xfrm>
                <a:off x="8138450" y="4671100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5"/>
                </a:pPr>
                <a:r>
                  <a:rPr lang="en-US" b="1" dirty="0">
                    <a:solidFill>
                      <a:schemeClr val="tx1"/>
                    </a:solidFill>
                  </a:rPr>
                  <a:t>Westwood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1"/>
                  </a:rPr>
                  <a:t>https://theculturetrip.com/north-america/usa/california/articles/10-best-things-to-do-and-see-in-las-westwood/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4D1818E-7045-4764-AE7B-25D338A54350}"/>
                  </a:ext>
                </a:extLst>
              </p:cNvPr>
              <p:cNvSpPr/>
              <p:nvPr/>
            </p:nvSpPr>
            <p:spPr>
              <a:xfrm>
                <a:off x="8138449" y="6313677"/>
                <a:ext cx="374084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The neighborhood surrounding UCLA. Home to the popular ice cream sandwich shop </a:t>
                </a:r>
                <a:r>
                  <a:rPr lang="en-US" sz="1400" dirty="0">
                    <a:hlinkClick r:id="rId12"/>
                  </a:rPr>
                  <a:t>Diddy Riese</a:t>
                </a:r>
                <a:endParaRPr lang="en-US" sz="14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FAD322-D2B5-42F1-864F-88B7FD5C028F}"/>
              </a:ext>
            </a:extLst>
          </p:cNvPr>
          <p:cNvGrpSpPr/>
          <p:nvPr/>
        </p:nvGrpSpPr>
        <p:grpSpPr>
          <a:xfrm>
            <a:off x="4225580" y="3261971"/>
            <a:ext cx="3740841" cy="1894487"/>
            <a:chOff x="4225580" y="3073406"/>
            <a:chExt cx="3740841" cy="189448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E3E4BC2-134F-4F16-A971-6D837C84D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80"/>
            <a:stretch/>
          </p:blipFill>
          <p:spPr>
            <a:xfrm>
              <a:off x="6296925" y="3073406"/>
              <a:ext cx="1663565" cy="1119633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4AAC6C4-935A-43AF-98A0-553B789A3A6B}"/>
                </a:ext>
              </a:extLst>
            </p:cNvPr>
            <p:cNvGrpSpPr/>
            <p:nvPr/>
          </p:nvGrpSpPr>
          <p:grpSpPr>
            <a:xfrm>
              <a:off x="4225580" y="3075533"/>
              <a:ext cx="3740841" cy="1892360"/>
              <a:chOff x="4225580" y="887052"/>
              <a:chExt cx="3740841" cy="189236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87E5751-3B8D-4E2D-9055-69AF81924663}"/>
                  </a:ext>
                </a:extLst>
              </p:cNvPr>
              <p:cNvSpPr/>
              <p:nvPr/>
            </p:nvSpPr>
            <p:spPr>
              <a:xfrm>
                <a:off x="4225581" y="887052"/>
                <a:ext cx="2063711" cy="11186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 startAt="4"/>
                </a:pPr>
                <a:r>
                  <a:rPr lang="en-US" b="1" dirty="0">
                    <a:solidFill>
                      <a:schemeClr val="tx1"/>
                    </a:solidFill>
                  </a:rPr>
                  <a:t>The Getty Center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  <a:hlinkClick r:id="rId14"/>
                  </a:rPr>
                  <a:t>https://www.getty.edu/museum/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8A0F30F-00D6-4A67-A51A-504AB9208F49}"/>
                  </a:ext>
                </a:extLst>
              </p:cNvPr>
              <p:cNvSpPr/>
              <p:nvPr/>
            </p:nvSpPr>
            <p:spPr>
              <a:xfrm>
                <a:off x="4225580" y="2040748"/>
                <a:ext cx="374084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Recommendation: </a:t>
                </a:r>
                <a:r>
                  <a:rPr lang="en-US" sz="1400" dirty="0"/>
                  <a:t>Free admission but parking is $15 ($10 after 3pm). Sometimes runs out of parking on weekends</a:t>
                </a:r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AD0F4F8-39CB-4230-BA9D-51C6C4327F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96" y="884926"/>
            <a:ext cx="1677629" cy="20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8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1752</Words>
  <Application>Microsoft Office PowerPoint</Application>
  <PresentationFormat>Widescreen</PresentationFormat>
  <Paragraphs>288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Jerome Chu</dc:creator>
  <cp:lastModifiedBy>Justin Chu</cp:lastModifiedBy>
  <cp:revision>54</cp:revision>
  <dcterms:created xsi:type="dcterms:W3CDTF">2018-09-04T16:50:37Z</dcterms:created>
  <dcterms:modified xsi:type="dcterms:W3CDTF">2019-01-02T21:04:03Z</dcterms:modified>
</cp:coreProperties>
</file>